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8636000" cy="6121400"/>
  <p:notesSz cx="8636000" cy="6121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8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07946" y="1335839"/>
            <a:ext cx="3426457" cy="1035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352" y="3427984"/>
            <a:ext cx="6049645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Goudy Old Style"/>
                <a:cs typeface="Goudy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Goudy Old Style"/>
                <a:cs typeface="Goudy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117" y="1407922"/>
            <a:ext cx="3759422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50810" y="1407922"/>
            <a:ext cx="3759422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31F20"/>
                </a:solidFill>
                <a:latin typeface="Goudy Old Style"/>
                <a:cs typeface="Goudy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8632" y="2685798"/>
            <a:ext cx="426508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31F20"/>
                </a:solidFill>
                <a:latin typeface="Goudy Old Style"/>
                <a:cs typeface="Goudy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117" y="1407922"/>
            <a:ext cx="7778115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38399" y="5692902"/>
            <a:ext cx="276555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117" y="5692902"/>
            <a:ext cx="1987740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222492" y="5692902"/>
            <a:ext cx="1987740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40445" cy="6120130"/>
          </a:xfrm>
          <a:custGeom>
            <a:avLst/>
            <a:gdLst/>
            <a:ahLst/>
            <a:cxnLst/>
            <a:rect l="l" t="t" r="r" b="b"/>
            <a:pathLst>
              <a:path w="8640445" h="6120130">
                <a:moveTo>
                  <a:pt x="0" y="0"/>
                </a:moveTo>
                <a:lnTo>
                  <a:pt x="0" y="6120003"/>
                </a:lnTo>
                <a:lnTo>
                  <a:pt x="8639963" y="6120003"/>
                </a:lnTo>
                <a:lnTo>
                  <a:pt x="8639963" y="0"/>
                </a:lnTo>
                <a:lnTo>
                  <a:pt x="0" y="0"/>
                </a:lnTo>
                <a:close/>
              </a:path>
            </a:pathLst>
          </a:custGeom>
          <a:solidFill>
            <a:srgbClr val="1D4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5937" y="5194961"/>
            <a:ext cx="3757929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03530" marR="5080" indent="-291465">
              <a:lnSpc>
                <a:spcPts val="1800"/>
              </a:lnSpc>
              <a:spcBef>
                <a:spcPts val="459"/>
              </a:spcBef>
            </a:pPr>
            <a:r>
              <a:rPr sz="1800" b="1" spc="-10" dirty="0">
                <a:solidFill>
                  <a:srgbClr val="FFFFFF"/>
                </a:solidFill>
                <a:latin typeface="Goudy Old Style"/>
                <a:cs typeface="Goudy Old Style"/>
              </a:rPr>
              <a:t>Recuerdos </a:t>
            </a:r>
            <a:r>
              <a:rPr sz="1800" b="1" spc="-5" dirty="0">
                <a:solidFill>
                  <a:srgbClr val="FFFFFF"/>
                </a:solidFill>
                <a:latin typeface="Goudy Old Style"/>
                <a:cs typeface="Goudy Old Style"/>
              </a:rPr>
              <a:t>de momentos </a:t>
            </a:r>
            <a:r>
              <a:rPr sz="1800" b="1" dirty="0">
                <a:solidFill>
                  <a:srgbClr val="FFFFFF"/>
                </a:solidFill>
                <a:latin typeface="Goudy Old Style"/>
                <a:cs typeface="Goudy Old Style"/>
              </a:rPr>
              <a:t>y </a:t>
            </a:r>
            <a:r>
              <a:rPr sz="1800" b="1" spc="-5" dirty="0">
                <a:solidFill>
                  <a:srgbClr val="FFFFFF"/>
                </a:solidFill>
                <a:latin typeface="Goudy Old Style"/>
                <a:cs typeface="Goudy Old Style"/>
              </a:rPr>
              <a:t>personajes de </a:t>
            </a:r>
            <a:r>
              <a:rPr sz="1800" b="1" spc="-434" dirty="0">
                <a:solidFill>
                  <a:srgbClr val="FFFFFF"/>
                </a:solidFill>
                <a:latin typeface="Goudy Old Style"/>
                <a:cs typeface="Goudy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oudy Old Style"/>
                <a:cs typeface="Goudy Old Style"/>
              </a:rPr>
              <a:t>un</a:t>
            </a:r>
            <a:r>
              <a:rPr sz="1800" b="1" spc="-10" dirty="0">
                <a:solidFill>
                  <a:srgbClr val="FFFFFF"/>
                </a:solidFill>
                <a:latin typeface="Goudy Old Style"/>
                <a:cs typeface="Goudy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oudy Old Style"/>
                <a:cs typeface="Goudy Old Style"/>
              </a:rPr>
              <a:t>corresponsal</a:t>
            </a:r>
            <a:r>
              <a:rPr sz="1800" b="1" spc="-15" dirty="0">
                <a:solidFill>
                  <a:srgbClr val="FFFFFF"/>
                </a:solidFill>
                <a:latin typeface="Goudy Old Style"/>
                <a:cs typeface="Goudy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oudy Old Style"/>
                <a:cs typeface="Goudy Old Style"/>
              </a:rPr>
              <a:t>gráfico</a:t>
            </a:r>
            <a:r>
              <a:rPr sz="1800" b="1" spc="-15" dirty="0">
                <a:solidFill>
                  <a:srgbClr val="FFFFFF"/>
                </a:solidFill>
                <a:latin typeface="Goudy Old Style"/>
                <a:cs typeface="Goudy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oudy Old Style"/>
                <a:cs typeface="Goudy Old Style"/>
              </a:rPr>
              <a:t>en</a:t>
            </a:r>
            <a:r>
              <a:rPr sz="1800" b="1" spc="-10" dirty="0">
                <a:solidFill>
                  <a:srgbClr val="FFFFFF"/>
                </a:solidFill>
                <a:latin typeface="Goudy Old Style"/>
                <a:cs typeface="Goudy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oudy Old Style"/>
                <a:cs typeface="Goudy Old Style"/>
              </a:rPr>
              <a:t>España</a:t>
            </a:r>
            <a:endParaRPr sz="1800">
              <a:latin typeface="Goudy Old Style"/>
              <a:cs typeface="Goudy Old Styl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3859" y="378529"/>
            <a:ext cx="3423285" cy="95567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635" algn="ctr">
              <a:lnSpc>
                <a:spcPts val="2400"/>
              </a:lnSpc>
              <a:spcBef>
                <a:spcPts val="280"/>
              </a:spcBef>
            </a:pPr>
            <a:r>
              <a:rPr sz="2100" spc="-25" dirty="0">
                <a:solidFill>
                  <a:srgbClr val="FFFFFF"/>
                </a:solidFill>
              </a:rPr>
              <a:t>ROBERT</a:t>
            </a:r>
            <a:r>
              <a:rPr sz="2100" spc="-10" dirty="0">
                <a:solidFill>
                  <a:srgbClr val="FFFFFF"/>
                </a:solidFill>
              </a:rPr>
              <a:t> </a:t>
            </a:r>
            <a:r>
              <a:rPr sz="2100" spc="-45" dirty="0">
                <a:solidFill>
                  <a:srgbClr val="FFFFFF"/>
                </a:solidFill>
              </a:rPr>
              <a:t>ROYAL </a:t>
            </a:r>
            <a:r>
              <a:rPr sz="2100" spc="-40" dirty="0">
                <a:solidFill>
                  <a:srgbClr val="FFFFFF"/>
                </a:solidFill>
              </a:rPr>
              <a:t> </a:t>
            </a:r>
            <a:r>
              <a:rPr sz="2100" spc="-10" dirty="0">
                <a:solidFill>
                  <a:srgbClr val="FFFFFF"/>
                </a:solidFill>
              </a:rPr>
              <a:t>FOTOGRAFÍAS </a:t>
            </a:r>
            <a:r>
              <a:rPr sz="2100" spc="-20" dirty="0">
                <a:solidFill>
                  <a:srgbClr val="FFFFFF"/>
                </a:solidFill>
              </a:rPr>
              <a:t>ESPAÑOLAS </a:t>
            </a:r>
            <a:r>
              <a:rPr sz="2100" spc="-509" dirty="0">
                <a:solidFill>
                  <a:srgbClr val="FFFFFF"/>
                </a:solidFill>
              </a:rPr>
              <a:t> </a:t>
            </a:r>
            <a:r>
              <a:rPr sz="2100" spc="-50" dirty="0">
                <a:solidFill>
                  <a:srgbClr val="FFFFFF"/>
                </a:solidFill>
              </a:rPr>
              <a:t>1967-2014</a:t>
            </a:r>
            <a:endParaRPr sz="21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01" y="1474878"/>
            <a:ext cx="5125031" cy="3602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3800" y="5643908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9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020" y="692569"/>
            <a:ext cx="7226300" cy="458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fueron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ocupando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portadas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varias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revistas,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tales como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Cambio 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16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</a:t>
            </a:r>
            <a:r>
              <a:rPr sz="11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L’Expréss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Francia,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otras. 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realicé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oficina,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antiguo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edificio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Presidencia,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situada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Paseo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Castellana.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Sr.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Suárez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estaba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tranquilo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seguro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sí mismo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durante toda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sesión,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representaba perfectamente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imagen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nuevo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español,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nueva España.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Además,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 siguientes tuve también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oportunidad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retratar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sucesivos presidentes: Leopoldo Calvo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Sotelo, Felipe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González y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José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María Aznar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primera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semana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Moncloa.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Uno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momentos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viví con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intensidad fue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relacionado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elecciones de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1982.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Asistí entonces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decenas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mítines políticos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presencié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competitividad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partidos,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desagradable lucha retórica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cómo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trataban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convencer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votasen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sus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respectivos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programas.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actos, tuve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oportunidad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cómo se sucedían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caras torcidas,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brazos en alto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gesticulación exagerada.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estilo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recordaba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tiempos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trataba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con-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quistar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España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miraba 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futuro.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todos ellos,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llevó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gato al agua fue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joven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tranquilo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político,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habló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inteligencia, tratándolos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mayores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edad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sonrisa: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Felipe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González,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todavía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hoy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ocupa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sitio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grande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amplio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archivo.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marzo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1996,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revista norteamericana </a:t>
            </a:r>
            <a:r>
              <a:rPr sz="11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Newsweek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encargó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retratase 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recién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elegido presidente José María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Aznar.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Tras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obtener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permisos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Moncloa, entré en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Palacio,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corresponsal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secretaria, cargado de cámaras,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trípodes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aparatos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flashes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electrónicos. Mientras ellos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realizaban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entrevista en otra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Palacio,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monté la iluminación,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utilizando prácticamente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eléctrica del edificio. Además,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realicé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varias pruebas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Polaroid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mi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ayudante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 estaba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orden,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imposible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imaginar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sorpresa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estaba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venir…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acabar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montar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luces,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llegó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presidente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Aznar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posar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nueva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oficina.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primer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disparo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flashes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produjo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apagón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eléctrico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toda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Moncloa,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dejándonos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todos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allí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clavados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totalmente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oscuras: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habían ido los plomos por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sobrecarga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flashes.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Después de un largo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silencio,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todavía en una os-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curidad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absoluta,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oyó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decir al presidente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Aznar: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“¡Cómo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han dejado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 casa!”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, refiriéndose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recién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salidos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socialistas.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empleados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pudo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arreglar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situación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terminamos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sesión sin 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incidentes.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</a:pPr>
            <a:r>
              <a:rPr sz="1100" b="1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Extremadura</a:t>
            </a:r>
            <a:endParaRPr sz="1100">
              <a:latin typeface="Goudy Old Style"/>
              <a:cs typeface="Goudy Old Style"/>
            </a:endParaRPr>
          </a:p>
          <a:p>
            <a:pPr marL="12700" marR="5715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primeras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noticias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tuve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</a:t>
            </a:r>
            <a:r>
              <a:rPr sz="1100" spc="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Extremadura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estaban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relacionadas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período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lejano,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aún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palpable</a:t>
            </a:r>
            <a:r>
              <a:rPr sz="1100" spc="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buena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sur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Unidos,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donde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crié.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noticias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estaban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relacionadas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excitantes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sangrientas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historias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643908"/>
            <a:ext cx="140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Goudy Old Style"/>
                <a:cs typeface="Goudy Old Style"/>
              </a:rPr>
              <a:t>10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692569"/>
            <a:ext cx="7225665" cy="436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conquistadores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españoles,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mayoría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extremeños: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Hernando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Soto,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Francisco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Pizarro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Hernán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Cortés.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zona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sureste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Nor-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teamérica donde nací,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tenido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marcado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exploración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ocupación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conquistadores españoles.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Nombres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tales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Álvarez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Pineda,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Hernando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Soto,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Ponce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León,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Cabeza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Vaca,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García López de Cárdenas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Fernando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Alarcón,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poblaron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imaginación juvenil. Además, cerca de donde nací, todavía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hoy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existe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parque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estatal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llama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Soto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State </a:t>
            </a:r>
            <a:r>
              <a:rPr sz="11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Park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,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amplia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zona boscosa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norte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Alabama.</a:t>
            </a:r>
            <a:endParaRPr sz="1100">
              <a:latin typeface="Goudy Old Style"/>
              <a:cs typeface="Goudy Old Style"/>
            </a:endParaRPr>
          </a:p>
          <a:p>
            <a:pPr marL="12700" marR="6350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embargo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tuve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viajar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darme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cuenta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importancia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tuvieron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exploradores,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Hernando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Soto,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desarrollo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frontera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Estados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Unidos.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viajar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Extremadura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dio alguna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vez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impresión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barbudos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extremeños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actuales guardaban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cierto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parecido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aquellas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caras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conquistadores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aprendí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primeros libros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historia.</a:t>
            </a:r>
            <a:endParaRPr sz="1100">
              <a:latin typeface="Goudy Old Style"/>
              <a:cs typeface="Goudy Old Style"/>
            </a:endParaRPr>
          </a:p>
          <a:p>
            <a:pPr marL="12700" marR="635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primera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vez que estuve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Extremadura fue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principios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 setenta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fotografiar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catálogo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moda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encargo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la casa madrileña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Mitzou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, especializada en diseño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ropa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piel,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especialmente vestidos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la caza.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cacerías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estaban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moda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época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alta sociedad, hasta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propio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 fue un gran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aficionado.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reportaje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desarrolló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principalmente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calles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Trujillo,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parajes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alrededor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finca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Pascualete.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otra ocasión,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1987,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pasé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jornada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maravillosa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realizando fotografías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personajes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lugares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Trujillo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Cáceres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para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libro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día</a:t>
            </a:r>
            <a:r>
              <a:rPr sz="11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vida</a:t>
            </a:r>
            <a:r>
              <a:rPr sz="11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.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semana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anterior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estuve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conociendo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gente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preparando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sesión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fotografías.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personas son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verdaderas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amistades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perduran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hasta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hoy.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Hice varios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reportajes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Extremadura, en concreto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Mérida, Deleitosa, Cáceres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Trujillo,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motivo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celebración 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Centenario. En ese reportaje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retraté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varios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des-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cendientes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conquistadores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Pizarro,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Orellana, etc.,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 tomé instantáneas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varios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lugares asociados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ellos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descubrimiento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América.</a:t>
            </a:r>
            <a:endParaRPr sz="1100">
              <a:latin typeface="Goudy Old Style"/>
              <a:cs typeface="Goudy Old Style"/>
            </a:endParaRPr>
          </a:p>
          <a:p>
            <a:pPr marL="12700" marR="8255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tierras extremeñas encontré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luz,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paisaje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gente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diferente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España. Además,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palacios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piedra, campos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abiertos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suave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cuesta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desciende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hacia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Portugal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el Atlántico.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231F20"/>
                </a:solidFill>
                <a:latin typeface="Goudy Old Style"/>
                <a:cs typeface="Goudy Old Style"/>
              </a:rPr>
              <a:t>Robert</a:t>
            </a:r>
            <a:r>
              <a:rPr sz="1100" b="1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Goudy Old Style"/>
                <a:cs typeface="Goudy Old Style"/>
              </a:rPr>
              <a:t>Royal</a:t>
            </a:r>
            <a:endParaRPr sz="11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9416" y="5643908"/>
            <a:ext cx="134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231F20"/>
                </a:solidFill>
                <a:latin typeface="Goudy Old Style"/>
                <a:cs typeface="Goudy Old Style"/>
              </a:rPr>
              <a:t>11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43" y="707303"/>
            <a:ext cx="7226300" cy="438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spc="-60" dirty="0">
                <a:solidFill>
                  <a:srgbClr val="231F20"/>
                </a:solidFill>
                <a:latin typeface="Arial"/>
                <a:cs typeface="Arial"/>
              </a:rPr>
              <a:t>ROBERT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231F20"/>
                </a:solidFill>
                <a:latin typeface="Arial"/>
                <a:cs typeface="Arial"/>
              </a:rPr>
              <a:t>ROYAL,</a:t>
            </a:r>
            <a:r>
              <a:rPr sz="13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80" dirty="0">
                <a:solidFill>
                  <a:srgbClr val="231F20"/>
                </a:solidFill>
                <a:latin typeface="Arial"/>
                <a:cs typeface="Arial"/>
              </a:rPr>
              <a:t>MI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50" dirty="0">
                <a:solidFill>
                  <a:srgbClr val="231F20"/>
                </a:solidFill>
                <a:latin typeface="Arial"/>
                <a:cs typeface="Arial"/>
              </a:rPr>
              <a:t>AMIGO</a:t>
            </a:r>
            <a:r>
              <a:rPr sz="1300" b="1" spc="20" dirty="0">
                <a:solidFill>
                  <a:srgbClr val="231F20"/>
                </a:solidFill>
                <a:latin typeface="Arial"/>
                <a:cs typeface="Arial"/>
              </a:rPr>
              <a:t> AMERICANO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vida</a:t>
            </a:r>
            <a:r>
              <a:rPr sz="11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necesita</a:t>
            </a:r>
            <a:r>
              <a:rPr sz="11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tiempo.</a:t>
            </a:r>
            <a:endParaRPr sz="1100">
              <a:latin typeface="Goudy Old Style"/>
              <a:cs typeface="Goudy Old Style"/>
            </a:endParaRPr>
          </a:p>
          <a:p>
            <a:pPr marR="6350" algn="r">
              <a:lnSpc>
                <a:spcPct val="100000"/>
              </a:lnSpc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Marí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Zamb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ano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Tengo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vagos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recuerdos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días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apareció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casa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Trujillo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proyecto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Rick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Smolan y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David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Cohen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llamaba </a:t>
            </a:r>
            <a:r>
              <a:rPr sz="11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día en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 vida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iba a publicar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Planeta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hecho ya algunos libros dedicados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países,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notable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éxito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calidad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seleccionados,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entonces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mostraba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primicias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dignas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reseñar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la luz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internacional.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entrado un año antes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Comunidad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Económica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Europea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empezábamos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consolidar-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normal,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exotismos.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5"/>
              </a:spcBef>
            </a:pP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Parecía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entraba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aire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ventanas, pero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nunca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pudo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prescindir,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durante lustros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intentara, 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esa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luz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invadía,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cielos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limpios,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atmósfera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brillante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sol incidiendo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verticalidad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arquitec-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tura,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crear sombras impecables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cineastas 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fotógrafos nuestros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extranjeros asentados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aquí,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viajeros ocasionales,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aprovechado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crear esa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hermosa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blanco 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negro, 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envidiosos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detractores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belleza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general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cosas,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utilizaron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hablar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asuntos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no eran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fotografía.</a:t>
            </a:r>
            <a:endParaRPr sz="1100">
              <a:latin typeface="Goudy Old Style"/>
              <a:cs typeface="Goudy Old Style"/>
            </a:endParaRPr>
          </a:p>
          <a:p>
            <a:pPr marL="12700" marR="6350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Cartier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Bresson, Inge Morath, Eugène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Smith,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Ruth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Mathilda Anderson,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Rolph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Blakstad… extranjeros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fotografiaron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tiempos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blanco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negro,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nacionales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Antonio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Pesini,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Juana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Biarnés,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Oriol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Maspóns,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Colita,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Campúa,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Centelles,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Catalá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Roca,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Bieitez,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Koldo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Chamorro, Cristina García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Rodero…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infinitos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nombres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perpetuaron en momentos irrepetibles,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fin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cabo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fotografía.</a:t>
            </a:r>
            <a:endParaRPr sz="1100">
              <a:latin typeface="Goudy Old Style"/>
              <a:cs typeface="Goudy Old Style"/>
            </a:endParaRPr>
          </a:p>
          <a:p>
            <a:pPr marL="12700" marR="5715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venido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conocía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cabo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rabo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porque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misión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pasión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esa: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descubrir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golpe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zapato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tierra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llevaba,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durante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casi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quinientos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dedicado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autodestruirse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conseguirlo,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manteniendo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tradiciones,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aportando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innovaciones, abriéndose 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turismo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gestionando 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 como si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tratara,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darse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cuenta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metal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precioso,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poderoso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indestructible,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eran ellos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mismos.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643908"/>
            <a:ext cx="1441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Goudy Old Style"/>
                <a:cs typeface="Goudy Old Style"/>
              </a:rPr>
              <a:t>12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692569"/>
            <a:ext cx="7227570" cy="437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 extranjero hacía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furor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fuera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llegara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bienvenido, siempre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cuando 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adaptara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costumbres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locales y a la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desgana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aprender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otras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lenguas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población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general,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mandatarios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autócratas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particular.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palabras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inglesas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españolizaban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pronunciaban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leían,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integración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extranjero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hacía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dificultosa,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Bob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eso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importó.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Siguió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manteniendo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acento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Alabama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luego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aspecto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americano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extranjero,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alto,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rubio,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ojos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claros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desparpajo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furor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medios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movía,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acceso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acontecimientos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deseaban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presenciar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fotografiar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resultaba fácil.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Otra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cosa hubiera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sido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presencia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desapercibida.</a:t>
            </a:r>
            <a:endParaRPr sz="1100">
              <a:latin typeface="Goudy Old Style"/>
              <a:cs typeface="Goudy Old Style"/>
            </a:endParaRPr>
          </a:p>
          <a:p>
            <a:pPr marL="12700" marR="762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calidad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imágenes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transmitía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lado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océano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resultaba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suficientemente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buena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quienes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deberían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editarlas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publicarlas,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sorpresa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propio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Bob,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cuya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pasión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inicial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cine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teatro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actor.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veces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necesidad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obliga,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pagan por hacer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libertad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absoluta,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miel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hojuelas.</a:t>
            </a:r>
            <a:endParaRPr sz="1100">
              <a:latin typeface="Goudy Old Style"/>
              <a:cs typeface="Goudy Old Style"/>
            </a:endParaRPr>
          </a:p>
          <a:p>
            <a:pPr marL="12700" marR="6350" algn="just">
              <a:lnSpc>
                <a:spcPct val="100000"/>
              </a:lnSpc>
              <a:spcBef>
                <a:spcPts val="850"/>
              </a:spcBef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panorama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fotográfico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resumía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Régimen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franquista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impuesto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norma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conducta.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Los reportajes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pudieran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describir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alejada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pandereta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bien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recibidos,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noticias,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dice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noticias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importan-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relevante,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producían,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porque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silencio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ceguera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impuestas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argumento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principal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descripción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temas.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¿Qué cae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bomba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atómica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Palomares? Aquí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pasado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nada.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ponen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calzón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baño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¡al agua patos! ¿Qué explotan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camiones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decenas de muertos?, un puro accidente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hay 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silenciar y las imágenes 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edulcoran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aparecen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escenas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columnas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humo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salen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sabe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qué,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 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encabezan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reportajes. Eso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sí,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hombrada del alcalde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Benidorm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haciendo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viaje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Vespa</a:t>
            </a:r>
            <a:r>
              <a:rPr sz="11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consigue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convencer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mismísimo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uso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bikini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playas,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paseos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Santísimo por las calles, la Semana Santa,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festivales de danzas nacionales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las multitudinarias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exhibiciones gimnásticas,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cabida 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toda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página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denominadas revistas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información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general.</a:t>
            </a:r>
            <a:endParaRPr sz="1100">
              <a:latin typeface="Goudy Old Style"/>
              <a:cs typeface="Goudy Old Style"/>
            </a:endParaRPr>
          </a:p>
          <a:p>
            <a:pPr marL="12700" marR="6350" algn="just">
              <a:lnSpc>
                <a:spcPct val="100000"/>
              </a:lnSpc>
              <a:spcBef>
                <a:spcPts val="850"/>
              </a:spcBef>
            </a:pP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viene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 sabe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mirar,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eso además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retener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siempre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observado. Bob sabe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pocos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somos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capaces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detectar,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devoción,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población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trabajo.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entonces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decidió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ser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problema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cualquier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 para vivir y 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ausenta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temporalmente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España.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nada.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Todo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sigue bajo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férrea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batuta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Régimen, y cuando 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desmorona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la muerte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dictador,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Bob ha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vuelto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ha conta-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primera línea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disparo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cámara cómo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mueve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silencio,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gritos,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lágrimas,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suspirando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hondo,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votando,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creciendo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desperezándose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después de lustros de encorsetamiento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vital.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692569"/>
            <a:ext cx="7402195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975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Diez años después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desaparición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dictadura,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pasea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tiene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Extremadura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imágenes.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Des-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conozco cómo 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produjo 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fuera Extremadura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destino,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sí sé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recomendado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mi casa por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Koldo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Chamorro,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María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Teresa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Pérez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Zubizarreta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yo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habíamos publicado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libro de historia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Trujillo,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Koldo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mí 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quien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conocía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referido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momento.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Bob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además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quería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Trujillo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distintas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razones,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allí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tuvo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casa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durante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tiempo necesario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tratamos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dos de abrirle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puertas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fueron imprescindibles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trabajo previo en ese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proyecto,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llenó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ilusión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España.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éramos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nosotros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mismos, 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Japón,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Australia,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Reino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Unido,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Francia…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miraran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como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raro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eternizar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papel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compuestos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químicos.</a:t>
            </a:r>
            <a:endParaRPr sz="1100">
              <a:latin typeface="Goudy Old Style"/>
              <a:cs typeface="Goudy Old Style"/>
            </a:endParaRPr>
          </a:p>
          <a:p>
            <a:pPr marL="12700" marR="179705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Han pasado 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treinta años desde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aquella aventura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maravillosa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girado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velocidad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imposible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determinar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vidas.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alejamos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vida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centrifugó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disparó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direcciones diferentes,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España atrapó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Bob 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aquí vive,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no nos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veíamos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 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1987.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He seguido su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trayectoria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silencio, sin saber cómo comunicarnos, a lo mejor por mi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estupidez,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siempre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admiración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profesada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amigo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americano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seguía haciendo cosas bonitas 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importantes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dejaban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ser su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comunicación íntima,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salvo algunas excepciones,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 personas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pocas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palabras.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Hablan con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cámara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poco más.</a:t>
            </a:r>
            <a:endParaRPr sz="1100">
              <a:latin typeface="Goudy Old Style"/>
              <a:cs typeface="Goudy Old Style"/>
            </a:endParaRPr>
          </a:p>
          <a:p>
            <a:pPr marL="12700" marR="18161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Bob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él: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ordenada, equilibrada,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luz,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queriendo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huir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tópico,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mostrando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ve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su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alrededor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estorbos,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manipulación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ni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condicionamientos.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resultado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yo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mejor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sueño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realidad.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sociedad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está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ordenada,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trasluce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equilibrio,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aparenta limpieza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líneas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ni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ofrece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horizontes puros, pero acaso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expresa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nosotros,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ciudadanos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pie,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somos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capaces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detectar.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cuando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fotografió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un coche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caballos por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feria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Sevilla,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sensación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pasaba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 era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motivo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fiesta, sin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militar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acompañaba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como imagen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vigilada.</a:t>
            </a:r>
            <a:endParaRPr sz="1100">
              <a:latin typeface="Goudy Old Style"/>
              <a:cs typeface="Goudy Old Style"/>
            </a:endParaRPr>
          </a:p>
          <a:p>
            <a:pPr marL="12700" marR="181610" algn="just">
              <a:lnSpc>
                <a:spcPct val="100000"/>
              </a:lnSpc>
              <a:spcBef>
                <a:spcPts val="850"/>
              </a:spcBef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gusta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fotografía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Bob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donde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aparecen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personas.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gustan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retratos,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vida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calles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él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sabe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mirar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ojos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distintos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nuestros.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gustan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sus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fotografías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hizo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quedarse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aquí,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pie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cañón,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prestando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servicios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difíciles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explicar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quienes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conocemos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entresijos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publicaciones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extranjeras,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necesidades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poner</a:t>
            </a:r>
            <a:r>
              <a:rPr sz="1100" spc="-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caras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poblaciones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general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nadie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en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particular.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gusta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esa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cabezonería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 la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permanencia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España, cuando había otras oportunidades para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marcharse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triunfar.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Me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gusta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haya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quedado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haya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enseñado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mirarnos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complacencia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solemos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hacer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nosotros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mismos,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desde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principio,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desde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eligió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sus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retratos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personas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maestro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Joaquín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Rodrigo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mujer,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Chon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López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Pedraza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casa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de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Trujillo,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María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Teresa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Pérez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Zubizarreta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dominando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plaza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mayor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de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Trujillo,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Chillida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cuando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pocos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consideraban,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Adolfo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Goudy Old Style"/>
              <a:cs typeface="Goudy Old Style"/>
            </a:endParaRPr>
          </a:p>
          <a:p>
            <a:pPr marR="5080" algn="r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Goudy Old Style"/>
                <a:cs typeface="Goudy Old Style"/>
              </a:rPr>
              <a:t>13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692569"/>
            <a:ext cx="7406640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1430" algn="just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Domínguez cuando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empezaba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arrugarnos,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Ágata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Ruiz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 la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Prada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blanco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negro,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Adolfo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Suárez riendo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lado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Tarradellas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presencia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general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ministro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interior,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pasara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nada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risa…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ver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donde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nadie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ve,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desde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siempre.</a:t>
            </a:r>
            <a:endParaRPr sz="1100">
              <a:latin typeface="Goudy Old Style"/>
              <a:cs typeface="Goudy Old Style"/>
            </a:endParaRPr>
          </a:p>
          <a:p>
            <a:pPr marL="192405" marR="5715" algn="just">
              <a:lnSpc>
                <a:spcPct val="100000"/>
              </a:lnSpc>
              <a:spcBef>
                <a:spcPts val="850"/>
              </a:spcBef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arte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fotográfico, 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parece de reportaje inmediato, 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producto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observación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constante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luces,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sombras,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comporta-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mientos, carreras,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reposos,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pequeños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luz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cuelan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paredes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hormigón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armado,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se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reflejan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tubos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conducciones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trepan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fuera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torres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gigantescas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albergan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vacío y soledad.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Eso 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Bob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atrapa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cámara,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deja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resquicio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abandono ni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improvisación. Puede disparar muchas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veces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hasta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producto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el deseado,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sólo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así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consentirá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luz.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página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web hay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apartado curioso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dedicado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los suelos y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interiores. 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imagen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pisamos,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ordenado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nuevo,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dibujado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tiralíneas,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espacios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vacíos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prestos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recibir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ocupación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supone,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pensados.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moderna,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última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producción,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donde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derecho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pretendida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intimidad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dejado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ciudades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vacías,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posible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lectura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costumbres, tradiciones, colores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juegos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luz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sombras improvisados.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desaparecido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fiestas y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algarabía. Ahora 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puede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retratar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las personas,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pueden llenar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lugares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autorización previa, no existe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espontaneidad,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foto-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grafía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hace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anónima, industrial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poco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atractiva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fotógrafos que,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Bob, han bebido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siempre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alegría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vivir callejera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enamoró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hizo ciudadano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propio,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acento de Alabama.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 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imprescindible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conocimiento de una época de España olvidada,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nombre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sabe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qué.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archivos, 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sólo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conoce,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deben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pasar 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patrimonio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nacional,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pueden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perder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razón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dejadez,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imágenes jamás van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repetirse, nadie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 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volver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disparar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frente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frente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los personajes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elaborado nuestra Historia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mayúsculas,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dentro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poco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tiempo,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porque aquí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 corre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vuela,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echaremos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menos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poder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oler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fijador, 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saber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quién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el autor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nosotros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mismos vivimos sin saberlo a conciencia, y sin haber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aprendido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miraban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fuera, nos enseñaban.</a:t>
            </a:r>
            <a:endParaRPr sz="1100">
              <a:latin typeface="Goudy Old Style"/>
              <a:cs typeface="Goudy Old Style"/>
            </a:endParaRPr>
          </a:p>
          <a:p>
            <a:pPr marL="192405" marR="6350" algn="just">
              <a:lnSpc>
                <a:spcPct val="100000"/>
              </a:lnSpc>
              <a:spcBef>
                <a:spcPts val="850"/>
              </a:spcBef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Hoy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nunca necesitamos de esa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memoria.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soportes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actuales no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resisten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tiempo. Los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cambios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constantes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modos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archivar, guardar,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atesorar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ocupar espacio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aparente,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miles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millones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documentos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producen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minuto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digital,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desaparezcan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compás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cambios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sistemas pendientes de definir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sin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respaldo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físico. Las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cincuenta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donde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aparecemos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aún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vivos,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valor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inmenso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reconocernos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pueblo.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trata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documentos únicos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irrepetibles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pueden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quedar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al albur del tiempo.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</a:pPr>
            <a:endParaRPr sz="12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</a:pPr>
            <a:r>
              <a:rPr sz="1000" spc="-75" dirty="0">
                <a:solidFill>
                  <a:srgbClr val="231F20"/>
                </a:solidFill>
                <a:latin typeface="Goudy Old Style"/>
                <a:cs typeface="Goudy Old Style"/>
              </a:rPr>
              <a:t>14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2595" y="5643908"/>
            <a:ext cx="1479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231F20"/>
                </a:solidFill>
                <a:latin typeface="Goudy Old Style"/>
                <a:cs typeface="Goudy Old Style"/>
              </a:rPr>
              <a:t>15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692569"/>
            <a:ext cx="7224395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Nosotros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somos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archiveros,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acumuladores,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coleccionistas,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acaparadores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capaces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reunir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clase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cosas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objetos.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Poseedores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museos,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bibliotecas, fundaciones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privadas,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organizaciones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protectoras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bienes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materiales…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sinfín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organismos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dedican 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cuidado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cosas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tocan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contemplan, pero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¿dónde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fotografía?,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¿dónde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está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banco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nacional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fotografía?,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¿quién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atesora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imágenes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inmediato?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aquí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hago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envite,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nadie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equivocaría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 de 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pasara 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memoria colectiva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adorado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Goudy Old Style"/>
              <a:cs typeface="Goudy Old Style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rgbClr val="231F20"/>
                </a:solidFill>
                <a:latin typeface="Goudy Old Style"/>
                <a:cs typeface="Goudy Old Style"/>
              </a:rPr>
              <a:t>Matilde</a:t>
            </a:r>
            <a:r>
              <a:rPr sz="1100" b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Muro</a:t>
            </a:r>
            <a:r>
              <a:rPr sz="1100" b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Goudy Old Style"/>
                <a:cs typeface="Goudy Old Style"/>
              </a:rPr>
              <a:t>Castillo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707303"/>
            <a:ext cx="7406005" cy="511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 algn="ctr"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CONTEXTO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HISTÓRICO</a:t>
            </a:r>
            <a:r>
              <a:rPr sz="13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OBRA</a:t>
            </a:r>
            <a:r>
              <a:rPr sz="13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231F20"/>
                </a:solidFill>
                <a:latin typeface="Arial"/>
                <a:cs typeface="Arial"/>
              </a:rPr>
              <a:t>ROBERT</a:t>
            </a:r>
            <a:r>
              <a:rPr sz="13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ROYAL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L="192405" marR="5080" algn="just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Mucho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ha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escrito sobre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peripecias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Ernest Hemingway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Europa.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Menos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conocemos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impacto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causó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jóvenes estadounidenses nacidos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brillaba,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medio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II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Guerra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Mundial. 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nació en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1939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Alabama.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Allí no llegaron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estragos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directos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conflicto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internacional, pero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sí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interpretaciones sobre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sucedido,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 sobre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ocurrido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prólogo 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inmediato: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guerra civil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española. 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sombra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enfrentamiento fratricida fue alargada en Estados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Unidos.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Más de tres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voluntarios estadounidenses cruzaron el Atlántico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luchar 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II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República.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Muchos murieron,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regresaron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contarlo.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Vinieron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contraviniendo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recomendaciones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gobierno,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alineado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política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apaciguamiento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británica.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presidente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Roosevelt,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sociedad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norteamericana,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quedó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mal sabor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boca.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Nostalgia apesadumbrada.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Sentían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podían haber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hecho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más por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frenar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pies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Franco, aliado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Hitler y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Mussolini.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Hemingway captó magistralmente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dicho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 de opinión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novela </a:t>
            </a:r>
            <a:r>
              <a:rPr sz="11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¿Por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quién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doblan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las campanas?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obras cumbres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literatura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siglo,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donde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narra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experiencia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valeroso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estadounidense,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Jordan,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quien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viajó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hasta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para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poner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experiencia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dinamitero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servicio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República.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Tanto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papel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posterior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versión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cinematográfica,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historia conmovió muchas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conciencias.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Realidad,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tanto mitificada,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molestó 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Caudillo.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historia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contada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Hemin-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gway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echaba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tierra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esfuerzos propagandísticos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Cruzada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salvadora.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Tanto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así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diplomacia franquista intentó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vano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productora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retirase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película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carteleras.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film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siguió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cosechando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éxitos.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Espoleó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mentes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inquietas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comentó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día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películas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impactó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cuando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joven.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aventuras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Jordan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tierras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ibéricas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incentivaron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ganas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conocer la piel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toro.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sintió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atracción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guitarrista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 Andrés Segovia,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leyó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Orwell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sobre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Barcelona,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 le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sorprendió inicialmente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Buñuel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pudiera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rodar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España.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5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bagaje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cultural,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zarpó rumbo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Iberia. Llegó en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1963.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Aprovechando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esbelta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figura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cowboy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, consiguió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trabajo en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varias películas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entonces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rodaban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Almería.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Tenía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apenas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veinte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descubrir.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sociedad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acogida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poco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partida.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Estados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Unidos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entonces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parecidos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limón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el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tomate.</a:t>
            </a:r>
            <a:endParaRPr sz="1100">
              <a:latin typeface="Goudy Old Style"/>
              <a:cs typeface="Goudy Old Style"/>
            </a:endParaRPr>
          </a:p>
          <a:p>
            <a:pPr marL="192405" marR="6350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transcurrido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década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diese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vía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libre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construcción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bases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militares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estadounidenses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(Morón,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Torrejón,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Zaragoza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Rota).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lazos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económicos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hispano-estadounidenses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ido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estrechado.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embargo,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</a:pPr>
            <a:endParaRPr sz="12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</a:pPr>
            <a:r>
              <a:rPr sz="1000" spc="-65" dirty="0">
                <a:solidFill>
                  <a:srgbClr val="231F20"/>
                </a:solidFill>
                <a:latin typeface="Goudy Old Style"/>
                <a:cs typeface="Goudy Old Style"/>
              </a:rPr>
              <a:t>16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2268" y="5643908"/>
            <a:ext cx="128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95" dirty="0">
                <a:solidFill>
                  <a:srgbClr val="231F20"/>
                </a:solidFill>
                <a:latin typeface="Goudy Old Style"/>
                <a:cs typeface="Goudy Old Style"/>
              </a:rPr>
              <a:t>17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692569"/>
            <a:ext cx="7225665" cy="417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desconocimiento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pasaba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Atlántico era grande. Ni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aulas españolas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estudiaba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profundidad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detalles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sociedad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americana, ni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estadounidenses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examinaba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detenimiento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pasaba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España. 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Tal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situación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preocupaba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agentes diplomáticos estadounidenses.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enero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1963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emitieron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informe,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detallaba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cuál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debería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hoja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ruta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seguir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asegurar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intereses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geoestratégicos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Washington.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cosas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marchaban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bien.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hacía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mayor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convenía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diversificar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contactos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cara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futuro.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memorándum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insistía,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otras acciones,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necesidad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de:</a:t>
            </a:r>
            <a:endParaRPr sz="1100">
              <a:latin typeface="Goudy Old Style"/>
              <a:cs typeface="Goudy Old Style"/>
            </a:endParaRPr>
          </a:p>
          <a:p>
            <a:pPr marL="552450" marR="541020" algn="just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672465" algn="l"/>
              </a:tabLst>
            </a:pPr>
            <a:r>
              <a:rPr sz="10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Potenciar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un clima psicológico de entendimiento con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España,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tanto hacia sus ciudadanos como con el régimen de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Franco, que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permita </a:t>
            </a:r>
            <a:r>
              <a:rPr sz="1000" i="1" spc="-2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mantenimiento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 de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orientación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comunista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asegure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acceso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continuado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0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nuestras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instalaciones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militares.</a:t>
            </a:r>
            <a:endParaRPr sz="1000">
              <a:latin typeface="Goudy Old Style"/>
              <a:cs typeface="Goudy Old Style"/>
            </a:endParaRPr>
          </a:p>
          <a:p>
            <a:pPr marL="552450" marR="541020" algn="just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680085" algn="l"/>
              </a:tabLst>
            </a:pPr>
            <a:r>
              <a:rPr sz="10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Asistir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y apoyar el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crecimiento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económico e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integración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en el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bloque europeo occidental,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con el 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fin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ampliar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reforzar la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 base social </a:t>
            </a:r>
            <a:r>
              <a:rPr sz="10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 evolución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hacia un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sistema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político democrático y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proporcionar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un elemento de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estabilidad durante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el período crucial </a:t>
            </a:r>
            <a:r>
              <a:rPr sz="10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transición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 después de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 muerte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 de </a:t>
            </a:r>
            <a:r>
              <a:rPr sz="10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</a:t>
            </a:r>
            <a:r>
              <a:rPr sz="10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Goudy Old Style"/>
                <a:cs typeface="Goudy Old Style"/>
              </a:rPr>
              <a:t>(1).</a:t>
            </a:r>
            <a:endParaRPr sz="1000">
              <a:latin typeface="Goudy Old Style"/>
              <a:cs typeface="Goudy Old Style"/>
            </a:endParaRPr>
          </a:p>
          <a:p>
            <a:pPr marL="12700" marR="6985" algn="just">
              <a:lnSpc>
                <a:spcPct val="100000"/>
              </a:lnSpc>
              <a:spcBef>
                <a:spcPts val="869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materialización de esos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objetivos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seriamente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condicionada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aludido desconocimiento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recíproco.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brecha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atlántica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amplia,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estereotipos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muchos.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objetivo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(amen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 educativos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geopolíticos)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reducir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tales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distancias,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echó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dar el programa de intercambios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Fulbright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pretendía que aquellas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becas sirvieran para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beneficiarios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conocieran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primera mano la sociedad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estadounidense,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a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inversa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caso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norteamericanos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venían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estudiar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clases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propósito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favorecer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entendimiento entre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pueblo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estadounidense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contribuido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fotografías.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tardó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cambiar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tiros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western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cámara,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auténtica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infancia.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Atrapando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luces,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capturando momentos,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contribuido 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aumentase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información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 España en el extranjero.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afable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perso-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nalidad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manejo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inglés,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convirtieron en perfecto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nexo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unión, puente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dos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culturas.</a:t>
            </a:r>
            <a:endParaRPr sz="1100">
              <a:latin typeface="Goudy Old Style"/>
              <a:cs typeface="Goudy Old Style"/>
            </a:endParaRPr>
          </a:p>
          <a:p>
            <a:pPr marL="12700" marR="6985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mirada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fotográfica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serena.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buscó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estridencias, ni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sensacionalismos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baratos, alejándose así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 reporteros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extranjeros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parecían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nutrir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ellos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mismos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historietas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habían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escuchado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pisar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suelo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español.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procuró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endParaRPr sz="1100">
              <a:latin typeface="Goudy Old Style"/>
              <a:cs typeface="Goudy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5238129"/>
            <a:ext cx="48209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Goudy Old Style"/>
                <a:cs typeface="Goudy Old Style"/>
              </a:rPr>
              <a:t>(1).</a:t>
            </a:r>
            <a:r>
              <a:rPr sz="9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900" dirty="0">
                <a:solidFill>
                  <a:srgbClr val="231F20"/>
                </a:solidFill>
                <a:latin typeface="Goudy Old Style"/>
                <a:cs typeface="Goudy Old Style"/>
              </a:rPr>
              <a:t>“USIA </a:t>
            </a:r>
            <a:r>
              <a:rPr sz="900" spc="5" dirty="0">
                <a:solidFill>
                  <a:srgbClr val="231F20"/>
                </a:solidFill>
                <a:latin typeface="Goudy Old Style"/>
                <a:cs typeface="Goudy Old Style"/>
              </a:rPr>
              <a:t>Country</a:t>
            </a:r>
            <a:r>
              <a:rPr sz="900" spc="-5" dirty="0">
                <a:solidFill>
                  <a:srgbClr val="231F20"/>
                </a:solidFill>
                <a:latin typeface="Goudy Old Style"/>
                <a:cs typeface="Goudy Old Style"/>
              </a:rPr>
              <a:t> Plan </a:t>
            </a:r>
            <a:r>
              <a:rPr sz="9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</a:t>
            </a:r>
            <a:r>
              <a:rPr sz="9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900" dirty="0">
                <a:solidFill>
                  <a:srgbClr val="231F20"/>
                </a:solidFill>
                <a:latin typeface="Goudy Old Style"/>
                <a:cs typeface="Goudy Old Style"/>
              </a:rPr>
              <a:t>Spain” </a:t>
            </a:r>
            <a:r>
              <a:rPr sz="900" spc="-10" dirty="0">
                <a:solidFill>
                  <a:srgbClr val="231F20"/>
                </a:solidFill>
                <a:latin typeface="Goudy Old Style"/>
                <a:cs typeface="Goudy Old Style"/>
              </a:rPr>
              <a:t>04/01/1963.</a:t>
            </a:r>
            <a:r>
              <a:rPr sz="9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Goudy Old Style"/>
                <a:cs typeface="Goudy Old Style"/>
              </a:rPr>
              <a:t>NARA </a:t>
            </a:r>
            <a:r>
              <a:rPr sz="900" spc="-20" dirty="0">
                <a:solidFill>
                  <a:srgbClr val="231F20"/>
                </a:solidFill>
                <a:latin typeface="Goudy Old Style"/>
                <a:cs typeface="Goudy Old Style"/>
              </a:rPr>
              <a:t>RG</a:t>
            </a:r>
            <a:r>
              <a:rPr sz="900" dirty="0">
                <a:solidFill>
                  <a:srgbClr val="231F20"/>
                </a:solidFill>
                <a:latin typeface="Goudy Old Style"/>
                <a:cs typeface="Goudy Old Style"/>
              </a:rPr>
              <a:t> 306, Subject </a:t>
            </a:r>
            <a:r>
              <a:rPr sz="900" spc="-10" dirty="0">
                <a:solidFill>
                  <a:srgbClr val="231F20"/>
                </a:solidFill>
                <a:latin typeface="Goudy Old Style"/>
                <a:cs typeface="Goudy Old Style"/>
              </a:rPr>
              <a:t>Numeric</a:t>
            </a:r>
            <a:r>
              <a:rPr sz="9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900" dirty="0">
                <a:solidFill>
                  <a:srgbClr val="231F20"/>
                </a:solidFill>
                <a:latin typeface="Goudy Old Style"/>
                <a:cs typeface="Goudy Old Style"/>
              </a:rPr>
              <a:t>Files, </a:t>
            </a:r>
            <a:r>
              <a:rPr sz="900" spc="-15" dirty="0">
                <a:solidFill>
                  <a:srgbClr val="231F20"/>
                </a:solidFill>
                <a:latin typeface="Goudy Old Style"/>
                <a:cs typeface="Goudy Old Style"/>
              </a:rPr>
              <a:t>1953-67,</a:t>
            </a:r>
            <a:r>
              <a:rPr sz="9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Goudy Old Style"/>
                <a:cs typeface="Goudy Old Style"/>
              </a:rPr>
              <a:t>box</a:t>
            </a:r>
            <a:r>
              <a:rPr sz="9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900" dirty="0">
                <a:solidFill>
                  <a:srgbClr val="231F20"/>
                </a:solidFill>
                <a:latin typeface="Goudy Old Style"/>
                <a:cs typeface="Goudy Old Style"/>
              </a:rPr>
              <a:t>45.</a:t>
            </a:r>
            <a:endParaRPr sz="900">
              <a:latin typeface="Goudy Old Style"/>
              <a:cs typeface="Goudy Old Styl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999" y="5198403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>
                <a:moveTo>
                  <a:pt x="0" y="0"/>
                </a:moveTo>
                <a:lnTo>
                  <a:pt x="1799996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692569"/>
            <a:ext cx="7406005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interferir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obra; dejó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instantáneas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hablasen,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preocupado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por la calidad técnica,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 todo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encontrar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mento adecuado. Ese 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flash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debe prender ahora, un segundo después ya es tarde. 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vida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fluye,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escapa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agua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manos.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flechazo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fotográfico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detiene,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congela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instante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siempre.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abril de 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1967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realizó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disparos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certeros. Inmortalizó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Franco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risueño,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excepcionalmente jovial,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montado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carreta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feria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Sevilla.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Nada que ver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sanguinario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dictador.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¿La sonrisa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afable de un tirano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venido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menos,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ablanda-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trato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sus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nietos?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¿Acaso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incontenible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atmósfera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jubilo sevillano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envuelve temporalmente?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También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derro-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cha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frescura,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naturalidad,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instantánea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joven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Juan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Carlos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Borbón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bordo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yate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Fortuna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Mallorca.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futuro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monarca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un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perfecto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desconocido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para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inmensa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mayoría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opinión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pública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internacional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agosto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1969;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para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Indicábamos anteriormente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magro el conocimiento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historia de 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tenía en Estados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Unidos.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explicaba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solía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tener</a:t>
            </a:r>
            <a:r>
              <a:rPr sz="1100" spc="1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punto</a:t>
            </a:r>
            <a:r>
              <a:rPr sz="1100" spc="1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animadversión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anglosajona.</a:t>
            </a:r>
            <a:r>
              <a:rPr sz="1100" spc="1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excepción</a:t>
            </a:r>
            <a:r>
              <a:rPr sz="1100" spc="1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solía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</a:t>
            </a:r>
            <a:r>
              <a:rPr sz="1100" spc="1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tratamiento,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generalmente</a:t>
            </a:r>
            <a:r>
              <a:rPr sz="1100" spc="1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10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positivo,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dado 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legado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exploradores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ibéricos.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de extrañar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fascinación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recuerda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primer viaje 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Extremadura,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cuna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conquistadores,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cuyas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hazañas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aprendido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escuela.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Francisco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Pizarro,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Núñez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Balboa,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Pedro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Valdivia,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Hernán Cortés, 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parque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honor a Hernando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Soto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cerca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pueblo natal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resonaban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mente.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nombres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seguramente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conocidos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lector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líneas.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qué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García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López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Cárdenas,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Fernando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Alarcón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Álvaro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Pineda… Resulta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curioso, y valga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recordarlo aquí,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necesidad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poner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valor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rico legado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cultural de esos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 descubridores,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transitaron 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Río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Bravo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norte,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hoy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es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Estados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Unidos.</a:t>
            </a:r>
            <a:endParaRPr sz="1100">
              <a:latin typeface="Goudy Old Style"/>
              <a:cs typeface="Goudy Old Style"/>
            </a:endParaRPr>
          </a:p>
          <a:p>
            <a:pPr marL="192405" marR="5715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marco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primera visita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desmereció. Trujillo,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1972.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callejuelas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palacetes renacentistas,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revivió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lecturas infantiles.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importante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firma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moda le había contratado para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realizase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varios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reportajes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ropa,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mayoría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prendas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caza.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Piedras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milenarias,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dehesas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luz,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luz,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sirvieron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escenario.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tarde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volvió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tierras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extremeñas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realizar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reportaje sobre Deleitosa, uno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sirviera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 cambiado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pequeña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localidad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cacereña desde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capturase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cámara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Eugene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Smith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cincuenta.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finales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franquismo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fueron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agitación.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Mucha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tensión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social,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ruido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sables.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1975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pulverizaron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récords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horas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perdidas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fábricas.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Observadores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internacionales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describieron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acierto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cómo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huelguistas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estaban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movilizando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últimos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motivaciones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económicas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políticas.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Ansias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cambio.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miedo,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incertidumbre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depararía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futuro.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diplomacia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estadounidense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observaba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cautela,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tratando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encauzar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acontecimientos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senda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</a:pPr>
            <a:endParaRPr sz="12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</a:pPr>
            <a:r>
              <a:rPr sz="1000" spc="-60" dirty="0">
                <a:solidFill>
                  <a:srgbClr val="231F20"/>
                </a:solidFill>
                <a:latin typeface="Goudy Old Style"/>
                <a:cs typeface="Goudy Old Style"/>
              </a:rPr>
              <a:t>18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7946" y="1335839"/>
            <a:ext cx="3422650" cy="1035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52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231F20"/>
                </a:solidFill>
                <a:latin typeface="Goudy Old Style"/>
                <a:cs typeface="Goudy Old Style"/>
              </a:rPr>
              <a:t>ROBERT</a:t>
            </a:r>
            <a:r>
              <a:rPr sz="2100" b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2100" b="1" spc="-4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2100" b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2100" b="1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2100" b="1" spc="-25" dirty="0">
                <a:solidFill>
                  <a:srgbClr val="231F20"/>
                </a:solidFill>
                <a:latin typeface="Goudy Old Style"/>
                <a:cs typeface="Goudy Old Style"/>
              </a:rPr>
              <a:t>ESPAÑOLAS </a:t>
            </a:r>
            <a:r>
              <a:rPr sz="2100" b="1" spc="-509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2100" b="1" spc="-50" dirty="0">
                <a:solidFill>
                  <a:srgbClr val="231F20"/>
                </a:solidFill>
                <a:latin typeface="Goudy Old Style"/>
                <a:cs typeface="Goudy Old Style"/>
              </a:rPr>
              <a:t>1967-2014</a:t>
            </a:r>
            <a:endParaRPr sz="21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0101" y="3880074"/>
            <a:ext cx="3757929" cy="5854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03530" marR="5080" indent="-291465">
              <a:lnSpc>
                <a:spcPct val="104200"/>
              </a:lnSpc>
              <a:spcBef>
                <a:spcPts val="10"/>
              </a:spcBef>
            </a:pPr>
            <a:r>
              <a:rPr sz="18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Recuerdos de momentos </a:t>
            </a:r>
            <a:r>
              <a:rPr sz="1800" b="1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8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personajes de </a:t>
            </a:r>
            <a:r>
              <a:rPr sz="1800" b="1" spc="-434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800" b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corresponsal</a:t>
            </a:r>
            <a:r>
              <a:rPr sz="1800" b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oudy Old Style"/>
                <a:cs typeface="Goudy Old Style"/>
              </a:rPr>
              <a:t>gráfico</a:t>
            </a:r>
            <a:r>
              <a:rPr sz="1800" b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800" b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800" b="1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endParaRPr sz="18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6377" y="5643908"/>
            <a:ext cx="1403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Goudy Old Style"/>
                <a:cs typeface="Goudy Old Style"/>
              </a:rPr>
              <a:t>19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692569"/>
            <a:ext cx="7226934" cy="381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integración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bloque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occidental,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aunque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cerrarse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ninguna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puerta,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ni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correr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demasiados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riesgos.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sector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ultra 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régimen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franquista, el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Búnker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, mantenía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consigna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clara: prietas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filas.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viejo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dictador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apretó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dientes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antes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morir,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desoyó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peticiones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mandatarios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extranjeros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pedían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conmutase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penas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muerte.</a:t>
            </a:r>
            <a:endParaRPr sz="1100">
              <a:latin typeface="Goudy Old Style"/>
              <a:cs typeface="Goudy Old Style"/>
            </a:endParaRPr>
          </a:p>
          <a:p>
            <a:pPr marL="12700" marR="6350" algn="just">
              <a:lnSpc>
                <a:spcPct val="100000"/>
              </a:lnSpc>
              <a:spcBef>
                <a:spcPts val="850"/>
              </a:spcBef>
            </a:pP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entonces 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lado 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faceta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comercial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centrarse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fotoperiodismo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comprometido.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Suyas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algunas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imágenes icónicas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Transición.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famosas,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portada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revista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Time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,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aparece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presidente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Adolfo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Suárez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primeros días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mandato; también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imprescindible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cielo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encapotado de Madrid,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atmósfera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incierta,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multitud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coche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oficial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Franco, ahora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recién proclamado rey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Carlos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dentro.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hablar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tensión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ambiente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captó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manifestaciones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multitudinarias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asesinato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abogados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labo-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ralistas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enero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1977;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la imagen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esa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joven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anónima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corre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despavorida entre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humos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palos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grises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Menos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conocida,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 explícita como mil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palabras 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imagen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jovencísimo Felipe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González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recibe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residencia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oficial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embajador estadounidense saliente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Todman,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entrante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Thomas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Enders, en un momento en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PSOE de entonces andaba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desojando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margarita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OTAN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sí 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no.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normalidad democrática 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menos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exótica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incertidumbre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cambio. A medida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consolidando,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fue perdiendo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intensa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cobertura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anterior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prensa internacional.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recibía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menos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peticiones de reportajes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políticos, por 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comenzó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explorar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 fenómenos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sociales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estilos. Al brillante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manejo técnico, incorpora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ahora 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mayor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preocupación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caracterización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psicológica,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retratando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empresarios, escritores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diseñadores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moda más re-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presentativos del momento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igualmente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algunos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iconos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llamada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Movida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los 80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Goudy Old Style"/>
              <a:cs typeface="Goudy Old Style"/>
            </a:endParaRPr>
          </a:p>
          <a:p>
            <a:pPr marL="12700" marR="5570855">
              <a:lnSpc>
                <a:spcPct val="100000"/>
              </a:lnSpc>
            </a:pPr>
            <a:r>
              <a:rPr sz="1100" b="1" spc="-10" dirty="0">
                <a:solidFill>
                  <a:srgbClr val="231F20"/>
                </a:solidFill>
                <a:latin typeface="Goudy Old Style"/>
                <a:cs typeface="Goudy Old Style"/>
              </a:rPr>
              <a:t>Francisco </a:t>
            </a:r>
            <a:r>
              <a:rPr sz="11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Rodríguez </a:t>
            </a:r>
            <a:r>
              <a:rPr sz="1100" b="1" dirty="0">
                <a:solidFill>
                  <a:srgbClr val="231F20"/>
                </a:solidFill>
                <a:latin typeface="Goudy Old Style"/>
                <a:cs typeface="Goudy Old Style"/>
              </a:rPr>
              <a:t>Jiménez </a:t>
            </a:r>
            <a:r>
              <a:rPr sz="1100" b="1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Universidad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Extremadura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Global</a:t>
            </a:r>
            <a:r>
              <a:rPr sz="11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Studies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USAL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707303"/>
            <a:ext cx="7407909" cy="511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algn="ctr">
              <a:lnSpc>
                <a:spcPct val="100000"/>
              </a:lnSpc>
              <a:spcBef>
                <a:spcPts val="100"/>
              </a:spcBef>
            </a:pP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MIRADA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PRIVILEGIADA</a:t>
            </a:r>
            <a:r>
              <a:rPr sz="13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5" dirty="0">
                <a:solidFill>
                  <a:srgbClr val="231F20"/>
                </a:solidFill>
                <a:latin typeface="Arial"/>
                <a:cs typeface="Arial"/>
              </a:rPr>
              <a:t>FOTÓGRAFO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L="192405" marR="6985" algn="just">
              <a:lnSpc>
                <a:spcPct val="100000"/>
              </a:lnSpc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mundo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evidente,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descubre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nosotros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simple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hecho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estar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él,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sino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construye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presencia,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sí misma,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es suficiente,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hace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necesaria. Al mirar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ordenamos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hacerlo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com-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prendemos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vemos,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ahí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aprender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 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hace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ver.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su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vez,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enseña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amplifica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capacidad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ver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cosas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y,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consecuentemente,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interviene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comprenderlas.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es una extensión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mirada, dilata nuestra facultad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allá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inmediato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retiene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manera 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intensa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duradera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mira.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proceso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significar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ordenar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comprender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un testigo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privilegiado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tiempo,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hace visible 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cotidiano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evidente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imperceptible.</a:t>
            </a:r>
            <a:endParaRPr sz="1100">
              <a:latin typeface="Goudy Old Style"/>
              <a:cs typeface="Goudy Old Style"/>
            </a:endParaRPr>
          </a:p>
          <a:p>
            <a:pPr marL="192405" marR="5715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condición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está al alcance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sentido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preciso 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oficio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fotográfico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instinto experimentado en el uso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cámara,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duda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atesora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Royal.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habilidad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cautiva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atención,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manejo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admirable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perspectiva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enfatizar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detalles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escena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personaje,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algunos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rasgos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distintivos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dan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mirada.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dicen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mucho</a:t>
            </a:r>
            <a:r>
              <a:rPr sz="1100" spc="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él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gente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lugares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muestra</a:t>
            </a:r>
            <a:r>
              <a:rPr sz="1100" spc="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cada</a:t>
            </a:r>
            <a:r>
              <a:rPr sz="1100" spc="7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ellas,</a:t>
            </a:r>
            <a:r>
              <a:rPr sz="1100" spc="7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siente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medio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interpretación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ve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y,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menor medida, 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documento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certificación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presencia. Durante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recurrió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tratar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comprender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momento histórico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estaba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viviendo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permitió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contar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resto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versión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hechos,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y,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asimismo,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valió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reconocer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 identificarse con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expresiones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cambio.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apreciamos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gentes, anónimas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notables,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gestos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manifestaciones,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fugacidad del presente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persistencia 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definitiva,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manera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mirar,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miremos,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tiempo.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5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mirada es, también,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ocupamos en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miramos desde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perspectiva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determinada.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tanto, mirar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posiciona,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condiciona,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igualmente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singulariza,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bien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individuo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comunidad,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circunscribe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lugar.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limita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porque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fragmenta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vemos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dentro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fuera,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decir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incluye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excluido.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embargo,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revelación,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medida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crea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relaciones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darle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sentido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vemos.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acepción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cabe,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estimulante,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debido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supone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incluir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quedado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excluido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campo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construir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continuo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través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conexiones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entre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cosas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que vemos.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fotografía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sucede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algo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similar,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mi-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</a:pPr>
            <a:endParaRPr sz="12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20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160" y="692569"/>
            <a:ext cx="7395845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5895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rada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traza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relaciones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diferentes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cortes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fotográficos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suscitan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múltiples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interpretaciones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y,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nuevas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miradas.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juego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contraposición de instantes es una constante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Robert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Royal, 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revela,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lado,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propia,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constantemente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trata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relacionar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imágenes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diferentes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lugares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distantes en el tiempo,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y,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lado,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creador,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medida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interesa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interpelar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espectador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extraiga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propia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lectura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relación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creada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instantes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fotográficos.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Robert,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partir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acto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reflexión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completa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cada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espectador,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invita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entendamos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solo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corte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aislado,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pieza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proceso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amplio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cobra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fuerza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relación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instantes.</a:t>
            </a:r>
            <a:endParaRPr sz="1100">
              <a:latin typeface="Goudy Old Style"/>
              <a:cs typeface="Goudy Old Style"/>
            </a:endParaRPr>
          </a:p>
          <a:p>
            <a:pPr marL="12700" marR="174625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colección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democrática, Robert presenta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varios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ejemplos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recrean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manera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mirar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fotografiar.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 comprobamos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claramente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cómo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Proclamación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Felipe VI, Madrid, </a:t>
            </a:r>
            <a:r>
              <a:rPr sz="1100" i="1" spc="-45" dirty="0">
                <a:solidFill>
                  <a:srgbClr val="231F20"/>
                </a:solidFill>
                <a:latin typeface="Goudy Old Style"/>
                <a:cs typeface="Goudy Old Style"/>
              </a:rPr>
              <a:t>2014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recuerda,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composición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temática,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Proclamación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S.M.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Rey</a:t>
            </a:r>
            <a:r>
              <a:rPr sz="1100" i="1" spc="204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Juan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Carlos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I,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22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noviembre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 de </a:t>
            </a:r>
            <a:r>
              <a:rPr sz="11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1975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caso,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evidente, dos instantes separados en el tiempo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casi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creados en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lugar,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sugiere lecturas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diferentes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cada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espectador.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casos 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conexiones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 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complejas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difíciles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extraer,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son, si cabe, más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interesantes: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imagen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expresiva de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Manuel Fraga, </a:t>
            </a:r>
            <a:r>
              <a:rPr sz="11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1982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durante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mitin, 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complementa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adquiere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nuevo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sentido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relacionamos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Santiago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Carrillo,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1982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;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parecido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ocurre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protagonistas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ideológi-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camente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contrarios,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José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Antonio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Girón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Velasco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Tierno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Galván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;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partiendo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posturas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políticas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opuestas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posibilitaron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construcción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consenso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político,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fijamos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vez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Adolfo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Suárez,</a:t>
            </a:r>
            <a:r>
              <a:rPr sz="11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45" dirty="0">
                <a:solidFill>
                  <a:srgbClr val="231F20"/>
                </a:solidFill>
                <a:latin typeface="Goudy Old Style"/>
                <a:cs typeface="Goudy Old Style"/>
              </a:rPr>
              <a:t>1976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jovencísimo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Felipe</a:t>
            </a:r>
            <a:r>
              <a:rPr sz="11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González,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1977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Finalmen-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te, Robert, en un intento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reproducir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vez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efecto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contrastes, nos invita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Mario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Francisco Pizarro, </a:t>
            </a:r>
            <a:r>
              <a:rPr sz="11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Trujillo,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1977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descubramos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magia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crea tras encerrar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diferentes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tiempos,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pasado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presente, en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escenario.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principio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sido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constante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una motivación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oficio como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fotógrafo.</a:t>
            </a:r>
            <a:endParaRPr sz="1100">
              <a:latin typeface="Goudy Old Style"/>
              <a:cs typeface="Goudy Old Style"/>
            </a:endParaRPr>
          </a:p>
          <a:p>
            <a:pPr marL="12700" marR="174625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vez,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hecho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cultural,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descubre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descubre.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cultura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mundo,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posicionamos 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mirarlo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interpretarlo.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cada cultura tiene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mirada distinta.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Hay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culturas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pro-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pensas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cierre,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entienden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estabilidad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inmovilidad está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pervivencia,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también existen culturas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abiertas,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fundamentan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existencia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aceptación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reconocimiento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hacia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otras.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obstante,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pesar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marcadas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diferencias,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todas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culturas están definidas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unos límites, ya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ocupan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lugar,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manera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ordenar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mundo. Si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alguien pre-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salirse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 puede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correr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riesgo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extraviarse, pero también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privilegio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mirar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 otra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posición. Esta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disconformidad,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muestra de una expresión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vital, ha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definido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actitud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querido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 otras culturas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plasmarlas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Goudy Old Style"/>
              <a:cs typeface="Goudy Old Style"/>
            </a:endParaRPr>
          </a:p>
          <a:p>
            <a:pPr marR="5080" algn="r">
              <a:lnSpc>
                <a:spcPct val="100000"/>
              </a:lnSpc>
            </a:pPr>
            <a:r>
              <a:rPr sz="1000" spc="-80" dirty="0">
                <a:solidFill>
                  <a:srgbClr val="231F20"/>
                </a:solidFill>
                <a:latin typeface="Goudy Old Style"/>
                <a:cs typeface="Goudy Old Style"/>
              </a:rPr>
              <a:t>21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692569"/>
            <a:ext cx="7406005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715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inicios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existencia, 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 humano le ha seducido la idea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recorrer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nuevos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espacios.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aventura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 brindó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oportunidad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cruzar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miradas en lugares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remotos,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reconocerse en otras miradas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aprender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experiencia de todas ellas. 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motivación no fue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siempre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misma, 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 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miradas empezaran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diversificarse. Algunas expresaban el anhelo de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mejor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dejaban atrás. Otras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sentían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necesidad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romper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su pasado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empezar una nueva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vida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mi-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rada limpia.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unía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propósito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escapar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visión limitadora y sedentaria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lugar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origen, en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confinados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muchos años, tras unos muros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dejaban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nada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sucedía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fuera. Allí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dentro,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se sentían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desplazados,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simplemente no pudieron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desarrollar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nuevas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mirar.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embargo esos primeros viajeros,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siguieron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pasos,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tuvieron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valor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levantar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vista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privilegio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ampliar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salvando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distancias,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heredero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entender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aventura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motivo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viajando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incesante-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mente.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está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cambio,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viaje,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necesidad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encontrar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nuevo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permita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 muchos puntos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vista.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presenta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dos lugares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precisos: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 España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política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 Extremadura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finales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del siglo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XX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, pero Robert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siempre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cámara, recorriendo todos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lugares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posibles,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fin 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alimentarse de otras culturas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afán de definir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manera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mirar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significa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muchas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cosas,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algunas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íntimas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pueden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extraer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podríamos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decir,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fuerza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equivocarnos,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fijó 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podido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dejar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mirar.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llegó con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 inquieta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reflexiva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viene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fuera,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 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reconocerse en algunas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señas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nuestra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cultura 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historia, pero sobre todo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descubrir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aquellas 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todavía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hoy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 siguen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justificando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residencia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 joven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curiosidad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efectivamente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apasionada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sentía, 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Balzac,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Galdós 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Hemingway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misma indiscriminada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vocación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contarlo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todo.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tarde,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debido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su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condición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viajero,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decir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a su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capacidad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adaptarse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entornos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diversos, fue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transformando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un afable extranjero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expresión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creadora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manera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hacer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oficio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necesidad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mirar.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interés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surgió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momento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comprendió 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cámara le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daría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oportunidad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convertirse en testigo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privilegiado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principales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acontecimientos 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país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entrar en contacto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protagonistas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cruciales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momento.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circunstancia fue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decisiva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reveladora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inicios como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 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 permitió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aunar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fascinación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atracción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siempre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sentido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España. Prueba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fehaciente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motivación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 sus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faustos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XX</a:t>
            </a:r>
            <a:r>
              <a:rPr sz="1100" i="1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Aniversario</a:t>
            </a:r>
            <a:r>
              <a:rPr sz="1100" i="1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i="1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Paz</a:t>
            </a:r>
            <a:r>
              <a:rPr sz="1100" i="1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durante</a:t>
            </a:r>
            <a:r>
              <a:rPr sz="1100" i="1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i="1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Franquismo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,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están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exposición,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bien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ejemplos,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sí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forman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co-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22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0300" y="5643908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23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692569"/>
            <a:ext cx="7225665" cy="448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lección,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Francisco</a:t>
            </a:r>
            <a:r>
              <a:rPr sz="1100" i="1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</a:t>
            </a:r>
            <a:r>
              <a:rPr sz="1100" i="1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i="1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i="1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feria</a:t>
            </a:r>
            <a:r>
              <a:rPr sz="1100" i="1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i="1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Sevilla,</a:t>
            </a:r>
            <a:r>
              <a:rPr sz="1100" i="1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1967</a:t>
            </a:r>
            <a:r>
              <a:rPr sz="1100" i="1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i="1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Príncipe</a:t>
            </a:r>
            <a:r>
              <a:rPr sz="1100" i="1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Juan</a:t>
            </a:r>
            <a:r>
              <a:rPr sz="1100" i="1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Carlos,</a:t>
            </a:r>
            <a:r>
              <a:rPr sz="1100" i="1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agosto</a:t>
            </a:r>
            <a:r>
              <a:rPr sz="1100" i="1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i="1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1969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.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Convencido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posibilidades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visuales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ofrecía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contagiado 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ritmo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vertiginoso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sucesos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marcaron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sacó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provecho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enseguida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condición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extranjero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bien conectado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socialmente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bien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formado profesionalmente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oficio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aporto muchos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beneficios y le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granjeó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reconocimientos.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momento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vital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dejó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invitado extraño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sospechoso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pasearse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tranquilidad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relativa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distancia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ajeno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casi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propio.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extranjero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empezó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dejar de sorprenderse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por 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extraño, pero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tampoco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dejó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ver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ocurría ante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ojos.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Finalmente, mirar es, también, 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retener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tiempo, un intento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pretender 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cosas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desaparezcan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mirada.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Cuando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vista,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así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vemos,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fijamos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él,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decir,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miramos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seguimos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desplazamiento, estamos procurando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sea tan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fugaz,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permanezca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nosotros,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retengamos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mirada.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además,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hay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dimensión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temporal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espacial,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permite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suspender 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miramos en el tiempo.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cuando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miramos,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tiempo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desprende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sentido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cronológico,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carga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profundidad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sugiere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tiempo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intensidad.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ser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extensión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adquirido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muchas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cualidades.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notoria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el espacio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 en el tiempo, un instante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carga de estas dos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propiedades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convierten el instante en hecho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único ante nuestra mirada. Contemplar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fotográfica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hace sentir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profundidad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tiempo, es decir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intensidad de una época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estuvo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marcada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grandes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cambios 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igual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atestiguan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sociedad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ha ido.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instantes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recogen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acontecimientos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trascendentales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decisivos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proclamación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S.M.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con- 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tinuas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manifestaciones multitudinarias,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concentraciones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ultraderecha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conmemorar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muerte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Franco,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vuelta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Guernica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España en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Casón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Buen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Retiro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firma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Tratado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Adhesión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CEE.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presente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selección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fotográfica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refleja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algunas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vivencias irrepetibles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 tuvo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privilegio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experimentar,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mucha expectación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 satisfacción. 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que forman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 ocupan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especial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memoria,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extensión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acción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han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convertido definitivamente en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nuestra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memoria colectiva.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especta-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dor está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colección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exclusiva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excepcional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trata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hacernos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ver,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pero, ante todo, de enseñarnos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mirar.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Goudy Old Style"/>
              <a:cs typeface="Goudy Old Style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Antonio</a:t>
            </a:r>
            <a:r>
              <a:rPr sz="1100" b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Goudy Old Style"/>
                <a:cs typeface="Goudy Old Style"/>
              </a:rPr>
              <a:t>Pantoja</a:t>
            </a:r>
            <a:r>
              <a:rPr sz="1100" b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spc="-10" dirty="0">
                <a:solidFill>
                  <a:srgbClr val="231F20"/>
                </a:solidFill>
                <a:latin typeface="Goudy Old Style"/>
                <a:cs typeface="Goudy Old Style"/>
              </a:rPr>
              <a:t>Chaves</a:t>
            </a:r>
            <a:endParaRPr sz="1100">
              <a:latin typeface="Goudy Old Style"/>
              <a:cs typeface="Goudy Old Style"/>
            </a:endParaRPr>
          </a:p>
          <a:p>
            <a:pPr marL="12700" algn="just">
              <a:lnSpc>
                <a:spcPct val="100000"/>
              </a:lnSpc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Universidad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Extremadura.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8632" y="2685798"/>
            <a:ext cx="42614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635" algn="l"/>
                <a:tab pos="834390" algn="l"/>
                <a:tab pos="1240790" algn="l"/>
                <a:tab pos="1694180" algn="l"/>
                <a:tab pos="2132965" algn="l"/>
                <a:tab pos="2556510" algn="l"/>
                <a:tab pos="2978785" algn="l"/>
                <a:tab pos="3347720" algn="l"/>
                <a:tab pos="3651250" algn="l"/>
                <a:tab pos="4073525" algn="l"/>
              </a:tabLst>
            </a:pPr>
            <a:r>
              <a:rPr dirty="0"/>
              <a:t>F	O	T	O	G	R	A	F	Í	A	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406067"/>
            <a:ext cx="3009265" cy="4159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80695">
              <a:lnSpc>
                <a:spcPct val="100000"/>
              </a:lnSpc>
              <a:spcBef>
                <a:spcPts val="505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Proclamación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S.M.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Rey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Juan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Carlos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I,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22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noviembre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1975</a:t>
            </a:r>
            <a:endParaRPr sz="8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26</a:t>
            </a:r>
            <a:endParaRPr sz="1000">
              <a:latin typeface="Goudy Old Style"/>
              <a:cs typeface="Goudy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7999" y="720001"/>
            <a:ext cx="6659993" cy="46681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5300" y="308302"/>
            <a:ext cx="36753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solidFill>
                  <a:srgbClr val="231F20"/>
                </a:solidFill>
                <a:latin typeface="Lucida Sans"/>
                <a:cs typeface="Lucida Sans"/>
              </a:rPr>
              <a:t>LOS</a:t>
            </a:r>
            <a:r>
              <a:rPr sz="1200" i="1" spc="-5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35" dirty="0">
                <a:solidFill>
                  <a:srgbClr val="231F20"/>
                </a:solidFill>
                <a:latin typeface="Lucida Sans"/>
                <a:cs typeface="Lucida Sans"/>
              </a:rPr>
              <a:t>AÑOS</a:t>
            </a:r>
            <a:r>
              <a:rPr sz="1200" i="1" spc="-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5" dirty="0">
                <a:solidFill>
                  <a:srgbClr val="231F20"/>
                </a:solidFill>
                <a:latin typeface="Lucida Sans"/>
                <a:cs typeface="Lucida Sans"/>
              </a:rPr>
              <a:t>DECISIVOS</a:t>
            </a:r>
            <a:r>
              <a:rPr sz="1200" i="1" spc="-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35" dirty="0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sz="1200" i="1" spc="-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-10" dirty="0">
                <a:solidFill>
                  <a:srgbClr val="231F20"/>
                </a:solidFill>
                <a:latin typeface="Lucida Sans"/>
                <a:cs typeface="Lucida Sans"/>
              </a:rPr>
              <a:t>LA</a:t>
            </a:r>
            <a:r>
              <a:rPr sz="1200" i="1" spc="-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dirty="0">
                <a:solidFill>
                  <a:srgbClr val="231F20"/>
                </a:solidFill>
                <a:latin typeface="Lucida Sans"/>
                <a:cs typeface="Lucida Sans"/>
              </a:rPr>
              <a:t>POLÍTICA</a:t>
            </a:r>
            <a:r>
              <a:rPr sz="1200" i="1" spc="-4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15" dirty="0">
                <a:solidFill>
                  <a:srgbClr val="231F20"/>
                </a:solidFill>
                <a:latin typeface="Lucida Sans"/>
                <a:cs typeface="Lucida Sans"/>
              </a:rPr>
              <a:t>ESPAÑOLA</a:t>
            </a:r>
            <a:endParaRPr sz="12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1788" y="5422268"/>
            <a:ext cx="2964815" cy="40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1º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Aniversario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 de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 Muerte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 de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Francisco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Franco,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Madrid, </a:t>
            </a:r>
            <a:r>
              <a:rPr sz="8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1976</a:t>
            </a:r>
            <a:endParaRPr sz="800">
              <a:latin typeface="Goudy Old Style"/>
              <a:cs typeface="Goudy Old Style"/>
            </a:endParaRPr>
          </a:p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sz="1000" spc="-50" dirty="0">
                <a:solidFill>
                  <a:srgbClr val="231F20"/>
                </a:solidFill>
                <a:latin typeface="Goudy Old Style"/>
                <a:cs typeface="Goudy Old Style"/>
              </a:rPr>
              <a:t>27</a:t>
            </a:r>
            <a:endParaRPr sz="1000">
              <a:latin typeface="Goudy Old Style"/>
              <a:cs typeface="Goudy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001" y="720001"/>
            <a:ext cx="6275997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422268"/>
            <a:ext cx="2070735" cy="40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445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Adolfo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Suárez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 y Josep 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Tarradellas,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Catalunya,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1977</a:t>
            </a:r>
            <a:endParaRPr sz="8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28</a:t>
            </a:r>
            <a:endParaRPr sz="1000">
              <a:latin typeface="Goudy Old Style"/>
              <a:cs typeface="Goudy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720001"/>
            <a:ext cx="7199998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8316" y="5422268"/>
            <a:ext cx="2164715" cy="40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‘Guernica’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Casón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Buen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Retiro,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Madrid,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1981</a:t>
            </a:r>
            <a:endParaRPr sz="800">
              <a:latin typeface="Goudy Old Style"/>
              <a:cs typeface="Goudy Old Style"/>
            </a:endParaRPr>
          </a:p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29</a:t>
            </a:r>
            <a:endParaRPr sz="1000">
              <a:latin typeface="Goudy Old Style"/>
              <a:cs typeface="Goudy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1154" y="720001"/>
            <a:ext cx="4597692" cy="46755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1885565"/>
            <a:ext cx="2761615" cy="340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231F20"/>
                </a:solidFill>
                <a:latin typeface="Minion Pro"/>
                <a:cs typeface="Minion Pro"/>
              </a:rPr>
              <a:t>Instituciones</a:t>
            </a:r>
            <a:r>
              <a:rPr sz="800" b="1" spc="-3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Minion Pro"/>
                <a:cs typeface="Minion Pro"/>
              </a:rPr>
              <a:t>Patrocinadoras: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Universidad</a:t>
            </a:r>
            <a:r>
              <a:rPr sz="800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de</a:t>
            </a:r>
            <a:r>
              <a:rPr sz="800" spc="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Extremadura</a:t>
            </a:r>
            <a:r>
              <a:rPr sz="800" spc="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–</a:t>
            </a:r>
            <a:r>
              <a:rPr sz="800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Fundación</a:t>
            </a:r>
            <a:r>
              <a:rPr sz="800" spc="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Consejo</a:t>
            </a:r>
            <a:r>
              <a:rPr sz="800" spc="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España–EE.UU.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800" b="1" dirty="0">
                <a:solidFill>
                  <a:srgbClr val="231F20"/>
                </a:solidFill>
                <a:latin typeface="Minion Pro"/>
                <a:cs typeface="Minion Pro"/>
              </a:rPr>
              <a:t>Diseño: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Grupo Mancort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Comunicación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–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Antonio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Pantoja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 Chaves.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800" b="1" dirty="0">
                <a:solidFill>
                  <a:srgbClr val="231F20"/>
                </a:solidFill>
                <a:latin typeface="Minion Pro"/>
                <a:cs typeface="Minion Pro"/>
              </a:rPr>
              <a:t>Comisarios</a:t>
            </a:r>
            <a:r>
              <a:rPr sz="800" b="1" spc="-2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b="1" dirty="0">
                <a:solidFill>
                  <a:srgbClr val="231F20"/>
                </a:solidFill>
                <a:latin typeface="Minion Pro"/>
                <a:cs typeface="Minion Pro"/>
              </a:rPr>
              <a:t>de</a:t>
            </a:r>
            <a:r>
              <a:rPr sz="800" b="1" spc="-2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b="1" dirty="0">
                <a:solidFill>
                  <a:srgbClr val="231F20"/>
                </a:solidFill>
                <a:latin typeface="Minion Pro"/>
                <a:cs typeface="Minion Pro"/>
              </a:rPr>
              <a:t>la</a:t>
            </a:r>
            <a:r>
              <a:rPr sz="800" b="1" spc="-2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b="1" dirty="0">
                <a:solidFill>
                  <a:srgbClr val="231F20"/>
                </a:solidFill>
                <a:latin typeface="Minion Pro"/>
                <a:cs typeface="Minion Pro"/>
              </a:rPr>
              <a:t>Exposición: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Francisco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Rodríguez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Jiménez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 –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Antonio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Pantoja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Chaves.</a:t>
            </a:r>
            <a:endParaRPr sz="800">
              <a:latin typeface="Minion Pro"/>
              <a:cs typeface="Minion Pro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800" b="1" spc="-10" dirty="0">
                <a:solidFill>
                  <a:srgbClr val="231F20"/>
                </a:solidFill>
                <a:latin typeface="Minion Pro"/>
                <a:cs typeface="Minion Pro"/>
              </a:rPr>
              <a:t>Autores</a:t>
            </a:r>
            <a:r>
              <a:rPr sz="800" b="1" spc="-2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b="1" dirty="0">
                <a:solidFill>
                  <a:srgbClr val="231F20"/>
                </a:solidFill>
                <a:latin typeface="Minion Pro"/>
                <a:cs typeface="Minion Pro"/>
              </a:rPr>
              <a:t>de</a:t>
            </a:r>
            <a:r>
              <a:rPr sz="800" b="1" spc="-2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b="1" dirty="0">
                <a:solidFill>
                  <a:srgbClr val="231F20"/>
                </a:solidFill>
                <a:latin typeface="Minion Pro"/>
                <a:cs typeface="Minion Pro"/>
              </a:rPr>
              <a:t>los</a:t>
            </a:r>
            <a:r>
              <a:rPr sz="800" b="1" spc="-2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b="1" spc="-15" dirty="0">
                <a:solidFill>
                  <a:srgbClr val="231F20"/>
                </a:solidFill>
                <a:latin typeface="Minion Pro"/>
                <a:cs typeface="Minion Pro"/>
              </a:rPr>
              <a:t>Textos:</a:t>
            </a:r>
            <a:endParaRPr sz="800">
              <a:latin typeface="Minion Pro"/>
              <a:cs typeface="Minion Pro"/>
            </a:endParaRPr>
          </a:p>
          <a:p>
            <a:pPr marL="12700" marR="1666875" algn="just">
              <a:lnSpc>
                <a:spcPct val="100000"/>
              </a:lnSpc>
            </a:pP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Manuel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Mª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Lejarreta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Lobo </a:t>
            </a:r>
            <a:r>
              <a:rPr sz="800" spc="-17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Juan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Carlos Iglesias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Zoido </a:t>
            </a:r>
            <a:r>
              <a:rPr sz="800" spc="-17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Robert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 Royal</a:t>
            </a:r>
            <a:endParaRPr sz="800">
              <a:latin typeface="Minion Pro"/>
              <a:cs typeface="Minion Pro"/>
            </a:endParaRPr>
          </a:p>
          <a:p>
            <a:pPr marL="12700" marR="1554480">
              <a:lnSpc>
                <a:spcPct val="100000"/>
              </a:lnSpc>
            </a:pP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Matilde </a:t>
            </a:r>
            <a:r>
              <a:rPr sz="800" spc="-15" dirty="0">
                <a:solidFill>
                  <a:srgbClr val="231F20"/>
                </a:solidFill>
                <a:latin typeface="Minion Pro"/>
                <a:cs typeface="Minion Pro"/>
              </a:rPr>
              <a:t>Muro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 Castillo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Francisco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Rodríguez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Jiménez </a:t>
            </a:r>
            <a:r>
              <a:rPr sz="800" spc="-17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Antonio Pantoja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 Chaves</a:t>
            </a:r>
            <a:endParaRPr sz="800">
              <a:latin typeface="Minion Pro"/>
              <a:cs typeface="Minion Pro"/>
            </a:endParaRP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800" b="1" spc="-10" dirty="0">
                <a:solidFill>
                  <a:srgbClr val="231F20"/>
                </a:solidFill>
                <a:latin typeface="Minion Pro"/>
                <a:cs typeface="Minion Pro"/>
              </a:rPr>
              <a:t>Impresión</a:t>
            </a:r>
            <a:r>
              <a:rPr sz="800" b="1" spc="-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b="1" dirty="0">
                <a:solidFill>
                  <a:srgbClr val="231F20"/>
                </a:solidFill>
                <a:latin typeface="Minion Pro"/>
                <a:cs typeface="Minion Pro"/>
              </a:rPr>
              <a:t>y</a:t>
            </a:r>
            <a:r>
              <a:rPr sz="800" b="1" spc="-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b="1" spc="-5" dirty="0">
                <a:solidFill>
                  <a:srgbClr val="231F20"/>
                </a:solidFill>
                <a:latin typeface="Minion Pro"/>
                <a:cs typeface="Minion Pro"/>
              </a:rPr>
              <a:t>Maquetación: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Grupo</a:t>
            </a:r>
            <a:r>
              <a:rPr sz="800" spc="-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Mancort</a:t>
            </a:r>
            <a:r>
              <a:rPr sz="800" spc="-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Comunicación.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Depósito</a:t>
            </a:r>
            <a:r>
              <a:rPr sz="800" spc="-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Legal:</a:t>
            </a:r>
            <a:r>
              <a:rPr sz="800" spc="-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CC</a:t>
            </a:r>
            <a:r>
              <a:rPr sz="800" spc="-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-</a:t>
            </a:r>
            <a:r>
              <a:rPr sz="800" spc="-1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000023-2020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©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de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las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fotografías: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Robert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Royal.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©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de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los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textos: 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los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 autores.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© de la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edición:</a:t>
            </a:r>
            <a:r>
              <a:rPr sz="800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inion Pro"/>
                <a:cs typeface="Minion Pro"/>
              </a:rPr>
              <a:t>Universidad</a:t>
            </a:r>
            <a:r>
              <a:rPr sz="800" dirty="0">
                <a:solidFill>
                  <a:srgbClr val="231F20"/>
                </a:solidFill>
                <a:latin typeface="Minion Pro"/>
                <a:cs typeface="Minion Pro"/>
              </a:rPr>
              <a:t> de </a:t>
            </a:r>
            <a:r>
              <a:rPr sz="800" spc="-5" dirty="0">
                <a:solidFill>
                  <a:srgbClr val="231F20"/>
                </a:solidFill>
                <a:latin typeface="Minion Pro"/>
                <a:cs typeface="Minion Pro"/>
              </a:rPr>
              <a:t>Extremadura.</a:t>
            </a:r>
            <a:endParaRPr sz="8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700" spc="-10" dirty="0">
                <a:solidFill>
                  <a:srgbClr val="231F20"/>
                </a:solidFill>
                <a:latin typeface="Minion Pro"/>
                <a:cs typeface="Minion Pro"/>
              </a:rPr>
              <a:t>Foto</a:t>
            </a:r>
            <a:r>
              <a:rPr sz="700" dirty="0">
                <a:solidFill>
                  <a:srgbClr val="231F20"/>
                </a:solidFill>
                <a:latin typeface="Minion Pro"/>
                <a:cs typeface="Minion Pro"/>
              </a:rPr>
              <a:t> portada: </a:t>
            </a:r>
            <a:r>
              <a:rPr sz="700" i="1" spc="-10" dirty="0">
                <a:solidFill>
                  <a:srgbClr val="231F20"/>
                </a:solidFill>
                <a:latin typeface="Minion Pro"/>
                <a:cs typeface="Minion Pro"/>
              </a:rPr>
              <a:t>Proclamación</a:t>
            </a:r>
            <a:r>
              <a:rPr sz="700" i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Minion Pro"/>
                <a:cs typeface="Minion Pro"/>
              </a:rPr>
              <a:t>de</a:t>
            </a:r>
            <a:r>
              <a:rPr sz="700" i="1" dirty="0">
                <a:solidFill>
                  <a:srgbClr val="231F20"/>
                </a:solidFill>
                <a:latin typeface="Minion Pro"/>
                <a:cs typeface="Minion Pro"/>
              </a:rPr>
              <a:t> S.M. </a:t>
            </a:r>
            <a:r>
              <a:rPr sz="700" i="1" spc="-10" dirty="0">
                <a:solidFill>
                  <a:srgbClr val="231F20"/>
                </a:solidFill>
                <a:latin typeface="Minion Pro"/>
                <a:cs typeface="Minion Pro"/>
              </a:rPr>
              <a:t>el</a:t>
            </a:r>
            <a:r>
              <a:rPr sz="700" i="1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Minion Pro"/>
                <a:cs typeface="Minion Pro"/>
              </a:rPr>
              <a:t>Rey</a:t>
            </a:r>
            <a:r>
              <a:rPr sz="700" i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15" dirty="0">
                <a:solidFill>
                  <a:srgbClr val="231F20"/>
                </a:solidFill>
                <a:latin typeface="Minion Pro"/>
                <a:cs typeface="Minion Pro"/>
              </a:rPr>
              <a:t>Juan</a:t>
            </a:r>
            <a:r>
              <a:rPr sz="700" i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10" dirty="0">
                <a:solidFill>
                  <a:srgbClr val="231F20"/>
                </a:solidFill>
                <a:latin typeface="Minion Pro"/>
                <a:cs typeface="Minion Pro"/>
              </a:rPr>
              <a:t>Carlos</a:t>
            </a:r>
            <a:r>
              <a:rPr sz="700" i="1" dirty="0">
                <a:solidFill>
                  <a:srgbClr val="231F20"/>
                </a:solidFill>
                <a:latin typeface="Minion Pro"/>
                <a:cs typeface="Minion Pro"/>
              </a:rPr>
              <a:t> I. 1975.</a:t>
            </a:r>
            <a:endParaRPr sz="700">
              <a:latin typeface="Minion Pro"/>
              <a:cs typeface="Minion Pro"/>
            </a:endParaRPr>
          </a:p>
          <a:p>
            <a:pPr marL="12700">
              <a:lnSpc>
                <a:spcPct val="100000"/>
              </a:lnSpc>
            </a:pPr>
            <a:r>
              <a:rPr sz="700" spc="-10" dirty="0">
                <a:solidFill>
                  <a:srgbClr val="231F20"/>
                </a:solidFill>
                <a:latin typeface="Minion Pro"/>
                <a:cs typeface="Minion Pro"/>
              </a:rPr>
              <a:t>Foto</a:t>
            </a:r>
            <a:r>
              <a:rPr sz="7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spc="-5" dirty="0">
                <a:solidFill>
                  <a:srgbClr val="231F20"/>
                </a:solidFill>
                <a:latin typeface="Minion Pro"/>
                <a:cs typeface="Minion Pro"/>
              </a:rPr>
              <a:t>contraportada:</a:t>
            </a:r>
            <a:r>
              <a:rPr sz="700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Minion Pro"/>
                <a:cs typeface="Minion Pro"/>
              </a:rPr>
              <a:t>Robert</a:t>
            </a:r>
            <a:r>
              <a:rPr sz="700" i="1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10" dirty="0">
                <a:solidFill>
                  <a:srgbClr val="231F20"/>
                </a:solidFill>
                <a:latin typeface="Minion Pro"/>
                <a:cs typeface="Minion Pro"/>
              </a:rPr>
              <a:t>fotografiando</a:t>
            </a:r>
            <a:r>
              <a:rPr sz="700" i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Minion Pro"/>
                <a:cs typeface="Minion Pro"/>
              </a:rPr>
              <a:t>un</a:t>
            </a:r>
            <a:r>
              <a:rPr sz="700" i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Minion Pro"/>
                <a:cs typeface="Minion Pro"/>
              </a:rPr>
              <a:t>pase</a:t>
            </a:r>
            <a:r>
              <a:rPr sz="700" i="1" spc="5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Minion Pro"/>
                <a:cs typeface="Minion Pro"/>
              </a:rPr>
              <a:t>de</a:t>
            </a:r>
            <a:r>
              <a:rPr sz="700" i="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r>
              <a:rPr sz="700" i="1" spc="-5" dirty="0">
                <a:solidFill>
                  <a:srgbClr val="231F20"/>
                </a:solidFill>
                <a:latin typeface="Minion Pro"/>
                <a:cs typeface="Minion Pro"/>
              </a:rPr>
              <a:t>modelos.</a:t>
            </a:r>
            <a:endParaRPr sz="700">
              <a:latin typeface="Minion Pro"/>
              <a:cs typeface="Minion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422268"/>
            <a:ext cx="2319020" cy="40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445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Firma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la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Adhesión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España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la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CEE,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junio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1985</a:t>
            </a:r>
            <a:endParaRPr sz="8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30</a:t>
            </a:r>
            <a:endParaRPr sz="1000">
              <a:latin typeface="Goudy Old Style"/>
              <a:cs typeface="Goudy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720001"/>
            <a:ext cx="7199998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4412" y="5422268"/>
            <a:ext cx="1708785" cy="40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Proclamación</a:t>
            </a:r>
            <a:r>
              <a:rPr sz="8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Felipe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VI,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Madrid,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2014</a:t>
            </a:r>
            <a:endParaRPr sz="800">
              <a:latin typeface="Goudy Old Style"/>
              <a:cs typeface="Goudy Old Style"/>
            </a:endParaRPr>
          </a:p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sz="1000" spc="-80" dirty="0">
                <a:solidFill>
                  <a:srgbClr val="231F20"/>
                </a:solidFill>
                <a:latin typeface="Goudy Old Style"/>
                <a:cs typeface="Goudy Old Style"/>
              </a:rPr>
              <a:t>31</a:t>
            </a:r>
            <a:endParaRPr sz="1000">
              <a:latin typeface="Goudy Old Style"/>
              <a:cs typeface="Goudy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720001"/>
            <a:ext cx="7199998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422268"/>
            <a:ext cx="1843405" cy="40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45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Francisco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la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Feria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Sevilla,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1967</a:t>
            </a:r>
            <a:endParaRPr sz="8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32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311302"/>
            <a:ext cx="2596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0" dirty="0">
                <a:solidFill>
                  <a:srgbClr val="231F20"/>
                </a:solidFill>
                <a:latin typeface="Lucida Sans"/>
                <a:cs typeface="Lucida Sans"/>
              </a:rPr>
              <a:t>LOS</a:t>
            </a:r>
            <a:r>
              <a:rPr sz="1200" i="1" spc="-6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-5" dirty="0">
                <a:solidFill>
                  <a:srgbClr val="231F20"/>
                </a:solidFill>
                <a:latin typeface="Lucida Sans"/>
                <a:cs typeface="Lucida Sans"/>
              </a:rPr>
              <a:t>PROTAGONISTAS</a:t>
            </a:r>
            <a:r>
              <a:rPr sz="1200" i="1" spc="-6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10" dirty="0">
                <a:solidFill>
                  <a:srgbClr val="231F20"/>
                </a:solidFill>
                <a:latin typeface="Lucida Sans"/>
                <a:cs typeface="Lucida Sans"/>
              </a:rPr>
              <a:t>DEL</a:t>
            </a:r>
            <a:r>
              <a:rPr sz="1200" i="1" spc="-6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40" dirty="0">
                <a:solidFill>
                  <a:srgbClr val="231F20"/>
                </a:solidFill>
                <a:latin typeface="Lucida Sans"/>
                <a:cs typeface="Lucida Sans"/>
              </a:rPr>
              <a:t>CAMBIO</a:t>
            </a:r>
            <a:endParaRPr sz="1200">
              <a:latin typeface="Lucida Sans"/>
              <a:cs typeface="Lucida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720001"/>
            <a:ext cx="7199998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0300" y="5643908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33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6758" y="5466588"/>
            <a:ext cx="18675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Príncipe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Juan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Carlos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Borbón,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agosto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1969</a:t>
            </a:r>
            <a:endParaRPr sz="800">
              <a:latin typeface="Goudy Old Style"/>
              <a:cs typeface="Goudy Old Styl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8000" y="720003"/>
            <a:ext cx="6083998" cy="467999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643908"/>
            <a:ext cx="1498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F20"/>
                </a:solidFill>
                <a:latin typeface="Goudy Old Style"/>
                <a:cs typeface="Goudy Old Style"/>
              </a:rPr>
              <a:t>34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5466588"/>
            <a:ext cx="16973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Adolfo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Suárez,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edificio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Presidencia, </a:t>
            </a:r>
            <a:r>
              <a:rPr sz="8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1976</a:t>
            </a:r>
            <a:endParaRPr sz="800">
              <a:latin typeface="Goudy Old Style"/>
              <a:cs typeface="Goudy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9298" y="5466588"/>
            <a:ext cx="8369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Felipe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González,</a:t>
            </a:r>
            <a:r>
              <a:rPr sz="8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1977</a:t>
            </a:r>
            <a:endParaRPr sz="800">
              <a:latin typeface="Goudy Old Style"/>
              <a:cs typeface="Goudy Old Styl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720001"/>
            <a:ext cx="3159201" cy="4680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1995" y="720003"/>
            <a:ext cx="3437991" cy="467999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0300" y="5643908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35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619" y="5466588"/>
            <a:ext cx="7880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Manuel</a:t>
            </a:r>
            <a:r>
              <a:rPr sz="8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Fraga,</a:t>
            </a:r>
            <a:r>
              <a:rPr sz="8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1982</a:t>
            </a:r>
            <a:endParaRPr sz="800">
              <a:latin typeface="Goudy Old Style"/>
              <a:cs typeface="Goudy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5299" y="5466588"/>
            <a:ext cx="8928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Santiago</a:t>
            </a:r>
            <a:r>
              <a:rPr sz="800" i="1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Carrillo,</a:t>
            </a:r>
            <a:r>
              <a:rPr sz="8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1982</a:t>
            </a:r>
            <a:endParaRPr sz="800">
              <a:latin typeface="Goudy Old Style"/>
              <a:cs typeface="Goudy Old Styl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316" y="1638008"/>
            <a:ext cx="3636683" cy="28799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8002" y="1638008"/>
            <a:ext cx="3431997" cy="28800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422268"/>
            <a:ext cx="1089025" cy="40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45"/>
              </a:spcBef>
            </a:pP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Paisaje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extremeño,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1987</a:t>
            </a:r>
            <a:endParaRPr sz="8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36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308302"/>
            <a:ext cx="2120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15" dirty="0">
                <a:solidFill>
                  <a:srgbClr val="231F20"/>
                </a:solidFill>
                <a:latin typeface="Lucida Sans"/>
                <a:cs typeface="Lucida Sans"/>
              </a:rPr>
              <a:t>PAISAJES</a:t>
            </a:r>
            <a:r>
              <a:rPr sz="1200" i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35" dirty="0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sz="1200" i="1" spc="-8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1200" i="1" spc="20" dirty="0">
                <a:solidFill>
                  <a:srgbClr val="231F20"/>
                </a:solidFill>
                <a:latin typeface="Lucida Sans"/>
                <a:cs typeface="Lucida Sans"/>
              </a:rPr>
              <a:t>EXTREMADURA</a:t>
            </a:r>
            <a:endParaRPr sz="1200">
              <a:latin typeface="Lucida Sans"/>
              <a:cs typeface="Lucida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720001"/>
            <a:ext cx="7199998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7059" y="5643908"/>
            <a:ext cx="1390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231F20"/>
                </a:solidFill>
                <a:latin typeface="Goudy Old Style"/>
                <a:cs typeface="Goudy Old Style"/>
              </a:rPr>
              <a:t>37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9696" y="5466588"/>
            <a:ext cx="777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Cáceres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Aérea,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 1987</a:t>
            </a:r>
            <a:endParaRPr sz="800">
              <a:latin typeface="Goudy Old Style"/>
              <a:cs typeface="Goudy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50" y="5466588"/>
            <a:ext cx="15919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Diego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Andrada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sobrevolando</a:t>
            </a:r>
            <a:r>
              <a:rPr sz="8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Trujillo,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1987</a:t>
            </a:r>
            <a:endParaRPr sz="800">
              <a:latin typeface="Goudy Old Style"/>
              <a:cs typeface="Goudy Old Styl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1848002"/>
            <a:ext cx="3577602" cy="24239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2396" y="1848002"/>
            <a:ext cx="3577602" cy="24239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422268"/>
            <a:ext cx="1703705" cy="4000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445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Mario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Francisco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Pizarro,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Trujillo,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1987</a:t>
            </a:r>
            <a:endParaRPr sz="8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38</a:t>
            </a:r>
            <a:endParaRPr sz="1000">
              <a:latin typeface="Goudy Old Style"/>
              <a:cs typeface="Goudy Old Styl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992" y="720001"/>
            <a:ext cx="7191006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60300" y="5643908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39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9696" y="5466588"/>
            <a:ext cx="11385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Colegio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Público,</a:t>
            </a:r>
            <a:r>
              <a:rPr sz="8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Trujillo,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 1987</a:t>
            </a:r>
            <a:endParaRPr sz="800">
              <a:latin typeface="Goudy Old Style"/>
              <a:cs typeface="Goudy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50" y="5466588"/>
            <a:ext cx="1862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Luis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Figueroa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 familia,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Finca 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Pascualete,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1983</a:t>
            </a:r>
            <a:endParaRPr sz="800">
              <a:latin typeface="Goudy Old Style"/>
              <a:cs typeface="Goudy Old Styl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720001"/>
            <a:ext cx="3577602" cy="4680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2396" y="720001"/>
            <a:ext cx="3577602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3800" y="5643908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3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707303"/>
            <a:ext cx="7226934" cy="444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spc="55" dirty="0">
                <a:solidFill>
                  <a:srgbClr val="231F20"/>
                </a:solidFill>
                <a:latin typeface="Arial"/>
                <a:cs typeface="Arial"/>
              </a:rPr>
              <a:t>UNA</a:t>
            </a:r>
            <a:r>
              <a:rPr sz="1300" b="1" spc="10" dirty="0">
                <a:solidFill>
                  <a:srgbClr val="231F20"/>
                </a:solidFill>
                <a:latin typeface="Arial"/>
                <a:cs typeface="Arial"/>
              </a:rPr>
              <a:t> EXPOSICIÓN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231F20"/>
                </a:solidFill>
                <a:latin typeface="Arial"/>
                <a:cs typeface="Arial"/>
              </a:rPr>
              <a:t>SOBRE</a:t>
            </a:r>
            <a:r>
              <a:rPr sz="13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NUESTRA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HISTORIA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dictador Francisco Franco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saludando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sonriente desde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carruaje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Feria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Sevilla;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Rolls-Royce negro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nuevo Jefe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Estado, Juan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Borbón, cruzando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mañana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oscura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Plaza de Oriente de Madrid;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joven Felipe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González con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traje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azul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claro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periodo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campaña,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cigarrillo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mano;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muchacho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melenudo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orgulloso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moto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amarilla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junto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estatua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Francisco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Pizarro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Trujillo;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clásica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señora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negro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sentada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hamaca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frente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ventana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presidente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Gobierno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Adolfo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Suárez, exultante junto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Josep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Tarradellas,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recién regresado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exilio,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algunas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contiene esta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interesante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además de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pone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foco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Extremadura,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región 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marcó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su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fuerte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personalidad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proyección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histórica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americana.</a:t>
            </a:r>
            <a:endParaRPr sz="1100">
              <a:latin typeface="Goudy Old Style"/>
              <a:cs typeface="Goudy Old Style"/>
            </a:endParaRPr>
          </a:p>
          <a:p>
            <a:pPr marL="12700" marR="8255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trata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magnífica selección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imágenes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caracterizadas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gran expresividad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ni siquiera necesitan de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título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explique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sitúe.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falta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porque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vivimos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fuimos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testigos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época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juventud no estaban entonces,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impresión recibida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rápida,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fuerte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comprensible.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talento de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 profesional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experimentado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sensible 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el estadounidense 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queda</a:t>
            </a:r>
            <a:r>
              <a:rPr sz="1100" spc="254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manifiesto en toda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extensión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muestra. 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atenta,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observadora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inteligente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logra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penetrar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esencial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proyectarlo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realismo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matices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enriquecedores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vez.</a:t>
            </a:r>
            <a:endParaRPr sz="1100">
              <a:latin typeface="Goudy Old Style"/>
              <a:cs typeface="Goudy Old Style"/>
            </a:endParaRPr>
          </a:p>
          <a:p>
            <a:pPr marL="12700" marR="6985" algn="just">
              <a:lnSpc>
                <a:spcPct val="100000"/>
              </a:lnSpc>
              <a:spcBef>
                <a:spcPts val="855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Fundación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Consejo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España-EE.UU.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invitada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sumarse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proyecto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junto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Universidad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Extremadura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estamos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satisfechos de haberlo hecho. Creemos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resultado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sencilla y valiosa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 es excelente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merece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extremeños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visitantes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esa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entrañable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comunidad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autónoma,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tengan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oportunidad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detenerse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ante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estas</a:t>
            </a:r>
            <a:r>
              <a:rPr sz="1100" spc="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imágenes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sentir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emoción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proyectan.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Quiero felicitar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su buen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trabajo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Francisco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Rodríguez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Jiménez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Antonio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Pantoja Chaves,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comisarios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también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cargo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diseño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coordinación.</a:t>
            </a:r>
            <a:endParaRPr sz="1100">
              <a:latin typeface="Goudy Old Style"/>
              <a:cs typeface="Goudy Old Style"/>
            </a:endParaRPr>
          </a:p>
          <a:p>
            <a:pPr marL="12700" marR="635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Colaborar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 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permitido,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además, establecer 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prometedora relación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Universidad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Extremadura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con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gusto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colaborar,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ampliando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así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red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potenciales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socios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otros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proyectos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continuar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esfuer-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zo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cooperar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instituciones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prestigiosas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toda España.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643908"/>
            <a:ext cx="152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40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3299" y="5466588"/>
            <a:ext cx="17132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Mitzou,</a:t>
            </a:r>
            <a:r>
              <a:rPr sz="8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moda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Extremadura,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Trujillo,</a:t>
            </a:r>
            <a:r>
              <a:rPr sz="800" i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dirty="0">
                <a:solidFill>
                  <a:srgbClr val="231F20"/>
                </a:solidFill>
                <a:latin typeface="Goudy Old Style"/>
                <a:cs typeface="Goudy Old Style"/>
              </a:rPr>
              <a:t>1972</a:t>
            </a:r>
            <a:endParaRPr sz="800">
              <a:latin typeface="Goudy Old Style"/>
              <a:cs typeface="Goudy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4" y="5466588"/>
            <a:ext cx="1721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María</a:t>
            </a:r>
            <a:r>
              <a:rPr sz="800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Teresa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Pérez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Zubizarreta,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Trujillo,</a:t>
            </a:r>
            <a:r>
              <a:rPr sz="8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800" i="1" spc="-25" dirty="0">
                <a:solidFill>
                  <a:srgbClr val="231F20"/>
                </a:solidFill>
                <a:latin typeface="Goudy Old Style"/>
                <a:cs typeface="Goudy Old Style"/>
              </a:rPr>
              <a:t>1987</a:t>
            </a:r>
            <a:endParaRPr sz="800">
              <a:latin typeface="Goudy Old Style"/>
              <a:cs typeface="Goudy Old Styl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720001"/>
            <a:ext cx="3504006" cy="4680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6006" y="720001"/>
            <a:ext cx="3503993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38031" cy="6120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643908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4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692569"/>
            <a:ext cx="7226300" cy="4529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Asimismo,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hemos podido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conocer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Royal,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personalidad muy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interesante 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atesora muchas historias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contar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realidad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 Estados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Unidos.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Puede decirse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miró, observó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interés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empatizó 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ñoles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naturalmente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casi sin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darse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cuenta,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convirtió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español.</a:t>
            </a:r>
            <a:endParaRPr sz="1100">
              <a:latin typeface="Goudy Old Style"/>
              <a:cs typeface="Goudy Old Style"/>
            </a:endParaRPr>
          </a:p>
          <a:p>
            <a:pPr marL="12700" marR="6350" algn="just">
              <a:lnSpc>
                <a:spcPct val="100000"/>
              </a:lnSpc>
              <a:spcBef>
                <a:spcPts val="850"/>
              </a:spcBef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institución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concibe la cultura 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derecho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ciudadanía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enriquece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entretiene,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entidad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carácter fundacional debemos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impulsar.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También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creemos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cooperación cultural es 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potente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herramienta de diplomacia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pública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necesaria 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días, tanto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facilitar el intercambio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comprensión entre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diversas culturas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países, como 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conocer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proyectar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rica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realidad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patrimonio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cultural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España,</a:t>
            </a:r>
            <a:r>
              <a:rPr sz="1100" spc="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magnifica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carta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presentación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debemos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utilizar.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Esto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viene 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sintetizar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lema: </a:t>
            </a:r>
            <a:r>
              <a:rPr sz="11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Tendiendo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 puentes de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amistad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100" i="1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cooperación.</a:t>
            </a:r>
            <a:endParaRPr sz="1100">
              <a:latin typeface="Goudy Old Style"/>
              <a:cs typeface="Goudy Old Style"/>
            </a:endParaRPr>
          </a:p>
          <a:p>
            <a:pPr marL="12700" marR="5715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Creada en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1997,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Fundación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Consejo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España-EE.UU.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una institución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derecho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privado sin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ánimo de lucro,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concebida como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herramienta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colaboración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público-privada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actúa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ámbito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diplomacia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pública.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objetivos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impulsar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cooperación entre 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EE.UU.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terrenos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económico, comercial,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empresarial,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científico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cultural; mejorar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conocimien-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recíproco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respectivas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imágenes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EE.UU.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EE.UU;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proponer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Gobiernos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acciones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tendentes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al desarrollo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relaciones entre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ambos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países, y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cualquier otra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iniciativa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redunde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progreso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incremento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relaciones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sociedad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estadounidense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española, prestando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interés especial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la comunidad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norteamericana 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origen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hispano.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duda,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objetivos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ambiciosos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amplios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decenios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Fundación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trabajado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constancia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y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dedicación.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trata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cosechar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frutos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temporada,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sembrando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cercanía,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vínculos,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conocimientos,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intercambios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personas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experiencias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alcanzar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objetivos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respecto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EE.UU.,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amigo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profundos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vínculos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históricos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España, insuficientemente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conocidos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valorados,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relaciones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actuales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 consistencia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gran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futuro.</a:t>
            </a:r>
            <a:endParaRPr sz="1100">
              <a:latin typeface="Goudy Old Style"/>
              <a:cs typeface="Goudy Old Style"/>
            </a:endParaRPr>
          </a:p>
          <a:p>
            <a:pPr marL="12700" marR="6985" algn="just">
              <a:lnSpc>
                <a:spcPct val="100000"/>
              </a:lnSpc>
              <a:spcBef>
                <a:spcPts val="85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Robert Royal: </a:t>
            </a:r>
            <a:r>
              <a:rPr sz="11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Españolas </a:t>
            </a:r>
            <a:r>
              <a:rPr sz="1100" i="1" spc="-35" dirty="0">
                <a:solidFill>
                  <a:srgbClr val="231F20"/>
                </a:solidFill>
                <a:latin typeface="Goudy Old Style"/>
                <a:cs typeface="Goudy Old Style"/>
              </a:rPr>
              <a:t>1967-2014,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 atenta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amistosa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corresponsal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gráfico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americano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hacia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país,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refleja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bien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espíritu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intencionalidad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buscamos.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Goudy Old Style"/>
              <a:cs typeface="Goudy Old Style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rgbClr val="231F20"/>
                </a:solidFill>
                <a:latin typeface="Goudy Old Style"/>
                <a:cs typeface="Goudy Old Style"/>
              </a:rPr>
              <a:t>Manuel</a:t>
            </a:r>
            <a:r>
              <a:rPr sz="1100" b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dirty="0">
                <a:solidFill>
                  <a:srgbClr val="231F20"/>
                </a:solidFill>
                <a:latin typeface="Goudy Old Style"/>
                <a:cs typeface="Goudy Old Style"/>
              </a:rPr>
              <a:t>Mª</a:t>
            </a:r>
            <a:r>
              <a:rPr sz="1100" b="1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Lejarreta</a:t>
            </a:r>
            <a:endParaRPr sz="1100">
              <a:latin typeface="Goudy Old Style"/>
              <a:cs typeface="Goudy Old Style"/>
            </a:endParaRPr>
          </a:p>
          <a:p>
            <a:pPr marL="12700" algn="just">
              <a:lnSpc>
                <a:spcPct val="100000"/>
              </a:lnSpc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Secretario General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Fundación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Consejo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España–EE.UU.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07303"/>
            <a:ext cx="7406005" cy="511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2085" algn="ctr">
              <a:lnSpc>
                <a:spcPct val="100000"/>
              </a:lnSpc>
              <a:spcBef>
                <a:spcPts val="100"/>
              </a:spcBef>
            </a:pPr>
            <a:r>
              <a:rPr sz="1300" b="1" spc="-60" dirty="0">
                <a:solidFill>
                  <a:srgbClr val="231F20"/>
                </a:solidFill>
                <a:latin typeface="Arial"/>
                <a:cs typeface="Arial"/>
              </a:rPr>
              <a:t>ROBERT</a:t>
            </a:r>
            <a:r>
              <a:rPr sz="13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ROYAL</a:t>
            </a:r>
            <a:r>
              <a:rPr sz="13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3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13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300" b="1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15" dirty="0">
                <a:solidFill>
                  <a:srgbClr val="231F20"/>
                </a:solidFill>
                <a:latin typeface="Arial"/>
                <a:cs typeface="Arial"/>
              </a:rPr>
              <a:t>UEX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L="12700" marR="184785" algn="just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Cuando hace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meses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acudieron al Vicerrectorado de Extensión Universitaria dos compañeros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Uex, Francisco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Rodríguez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Antonio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Pantoja,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plantear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posibilidad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llevar a cabo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exposición sobre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 del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norteamericano 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podía imaginar hasta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qué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punto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proyecto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iba a ser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 un éxito. Desde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principio, la idea le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pareció excelente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equipo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Vicerrectorado.</a:t>
            </a:r>
            <a:endParaRPr sz="1100">
              <a:latin typeface="Goudy Old Style"/>
              <a:cs typeface="Goudy Old Style"/>
            </a:endParaRPr>
          </a:p>
          <a:p>
            <a:pPr marL="12700" marR="184785" algn="just">
              <a:lnSpc>
                <a:spcPct val="100000"/>
              </a:lnSpc>
              <a:spcBef>
                <a:spcPts val="850"/>
              </a:spcBef>
            </a:pP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Poder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contar con 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uno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testigos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acreditados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pareció una propuesta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interesante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además, 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oportuna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un momento histórico en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oyen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voces 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intentan desacreditar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logrado durante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período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crucial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historia.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parte,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hecho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cada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uno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comisarios</a:t>
            </a:r>
            <a:r>
              <a:rPr sz="1100" spc="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perteneciera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diferentes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campus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UEX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brindaba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ocasión,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tantas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veces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buscada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nuestra institución, de celebrar una exposición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pudiera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contemplarse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Cáceres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Badajoz,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modo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público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ambas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ciudades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pudiera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disfrutar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norteameri-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cano y 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desarrollara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ejemplar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labor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extensión universitaria. Finalmente, también 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permitía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colaborar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estrechamente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Fundación EE.UU-España en una actividad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cultural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gran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calado.</a:t>
            </a:r>
            <a:endParaRPr sz="1100">
              <a:latin typeface="Goudy Old Style"/>
              <a:cs typeface="Goudy Old Style"/>
            </a:endParaRPr>
          </a:p>
          <a:p>
            <a:pPr marL="12700" marR="184785" algn="just">
              <a:lnSpc>
                <a:spcPct val="100000"/>
              </a:lnSpc>
              <a:spcBef>
                <a:spcPts val="855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sabíamos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ese momento era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celebración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 nos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iba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descubrir 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solo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magnífico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profesio-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nal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cosa con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contaba, sino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también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 humano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excepcional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regala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sus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interlocutores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compañía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entrañable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llena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sabiduría.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Un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conversador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apasionante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apasionado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que,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82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ofrece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caudal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inagotable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anécdotas esclarecedoras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pasado.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testigo esencial de años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claves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nos contempla desde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extrañeza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la lejanía, sino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desde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respeto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deseo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comprender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esencia de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cultura tan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alejada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orígenes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norteamericana.</a:t>
            </a:r>
            <a:endParaRPr sz="1100">
              <a:latin typeface="Goudy Old Style"/>
              <a:cs typeface="Goudy Old Style"/>
            </a:endParaRPr>
          </a:p>
          <a:p>
            <a:pPr marL="12700" marR="184785" algn="just">
              <a:lnSpc>
                <a:spcPct val="100000"/>
              </a:lnSpc>
              <a:spcBef>
                <a:spcPts val="850"/>
              </a:spcBef>
            </a:pP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estos motivos,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disponer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 de Robert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Royal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Universidad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Extremadura es un auténtico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privilegio.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días una institución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pública como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nuestra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 la oportunidad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acoger el trabajo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sido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espectador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lúcido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período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crucial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vida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Transición.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Durante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aquellos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años,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combinaba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esperanza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lograr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democracia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consolidada 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temor 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peligros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acechaban 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joven proceso, nuestro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 vivió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períodos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importantes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pasado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reciente.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Estábamos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saliendo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larga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dictadura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dando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pasos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decisivos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lograr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concordia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</a:pPr>
            <a:endParaRPr sz="12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Goudy Old Style"/>
              <a:cs typeface="Goudy Old Style"/>
            </a:endParaRPr>
          </a:p>
          <a:p>
            <a:pPr marR="5080" algn="r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5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5643908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6</a:t>
            </a:r>
            <a:endParaRPr sz="1000">
              <a:latin typeface="Goudy Old Style"/>
              <a:cs typeface="Goudy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692569"/>
            <a:ext cx="7225665" cy="280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asentamiento de una anhelada democracia.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proceso 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iba a modernizar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definitivamente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iba 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encontrarse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con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tipo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dificultades: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golpismo,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crisis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económica,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terrorismo,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inestabilidad…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momento eran muchas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miradas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puestas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España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ansiaban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conocer las vicisitudes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proyecto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ilusionante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como lleno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incertidumbres. 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suerte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de esas miradas fuese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Robert,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proporcionó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serie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imáge-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quedado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posteridad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algunas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representativas de todo un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período.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ojo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fotográfico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Robert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aguda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sensibilidad humana se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dieron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mano a la hora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dejar constancia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posteridad de momentos difíciles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gozosos, a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hora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ofrecer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radiografía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humana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calado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través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rostros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líderes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políticos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y,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definitiva,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hora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legar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testimonio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impagable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cómo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país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un momento 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cambio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transformador.</a:t>
            </a:r>
            <a:endParaRPr sz="1100">
              <a:latin typeface="Goudy Old Style"/>
              <a:cs typeface="Goudy Old Style"/>
            </a:endParaRPr>
          </a:p>
          <a:p>
            <a:pPr marL="12700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ello,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volver hoy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recorrer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hitos destacados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obra es 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magnífica oportunidad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creemos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nadie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perderse.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testimonio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personal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época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virtud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aunar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valor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documentos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históricos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invita-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ción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reflexión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sobre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 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sobre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cómo somos.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231F20"/>
                </a:solidFill>
                <a:latin typeface="Goudy Old Style"/>
                <a:cs typeface="Goudy Old Style"/>
              </a:rPr>
              <a:t>J.</a:t>
            </a:r>
            <a:r>
              <a:rPr sz="1100" b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Carlos</a:t>
            </a:r>
            <a:r>
              <a:rPr sz="1100" b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dirty="0">
                <a:solidFill>
                  <a:srgbClr val="231F20"/>
                </a:solidFill>
                <a:latin typeface="Goudy Old Style"/>
                <a:cs typeface="Goudy Old Style"/>
              </a:rPr>
              <a:t>Iglesias</a:t>
            </a:r>
            <a:r>
              <a:rPr sz="1100" b="1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spc="-5" dirty="0">
                <a:solidFill>
                  <a:srgbClr val="231F20"/>
                </a:solidFill>
                <a:latin typeface="Goudy Old Style"/>
                <a:cs typeface="Goudy Old Style"/>
              </a:rPr>
              <a:t>Zoido</a:t>
            </a:r>
            <a:endParaRPr sz="1100">
              <a:latin typeface="Goudy Old Style"/>
              <a:cs typeface="Goudy Old Style"/>
            </a:endParaRPr>
          </a:p>
          <a:p>
            <a:pPr marL="12700" marR="5057140">
              <a:lnSpc>
                <a:spcPct val="100000"/>
              </a:lnSpc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Vicerrector de Extensión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Universitaria.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Universidad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Extremadura.</a:t>
            </a:r>
            <a:endParaRPr sz="11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707302"/>
            <a:ext cx="7406005" cy="511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6760">
              <a:lnSpc>
                <a:spcPct val="100000"/>
              </a:lnSpc>
              <a:spcBef>
                <a:spcPts val="100"/>
              </a:spcBef>
            </a:pP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RECUERDOS</a:t>
            </a:r>
            <a:r>
              <a:rPr sz="13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70" dirty="0">
                <a:solidFill>
                  <a:srgbClr val="231F20"/>
                </a:solidFill>
                <a:latin typeface="Arial"/>
                <a:cs typeface="Arial"/>
              </a:rPr>
              <a:t>UN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35" dirty="0">
                <a:solidFill>
                  <a:srgbClr val="231F20"/>
                </a:solidFill>
                <a:latin typeface="Arial"/>
                <a:cs typeface="Arial"/>
              </a:rPr>
              <a:t>CORRESPONSAL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GRÁFICO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35" dirty="0">
                <a:solidFill>
                  <a:srgbClr val="231F20"/>
                </a:solidFill>
                <a:latin typeface="Arial"/>
                <a:cs typeface="Arial"/>
              </a:rPr>
              <a:t>EN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ESPAÑA,</a:t>
            </a:r>
            <a:r>
              <a:rPr sz="13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35" dirty="0">
                <a:solidFill>
                  <a:srgbClr val="231F20"/>
                </a:solidFill>
                <a:latin typeface="Arial"/>
                <a:cs typeface="Arial"/>
              </a:rPr>
              <a:t>1967-2014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L="12700" marR="184785" algn="just">
              <a:lnSpc>
                <a:spcPct val="100000"/>
              </a:lnSpc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Cuando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aterricé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medio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siglo,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tenía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intención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profesional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ni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quedarme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para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resto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vida.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embargo,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pronto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comprendí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2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cámara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me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daría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acceso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privilegiado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innumerables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maravi-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llas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país, 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gentes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secretos.</a:t>
            </a:r>
            <a:endParaRPr sz="1100">
              <a:latin typeface="Goudy Old Style"/>
              <a:cs typeface="Goudy Old Style"/>
            </a:endParaRPr>
          </a:p>
          <a:p>
            <a:pPr marL="12700" marR="184785" algn="just">
              <a:lnSpc>
                <a:spcPct val="100000"/>
              </a:lnSpc>
              <a:spcBef>
                <a:spcPts val="850"/>
              </a:spcBef>
            </a:pP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Nosotros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reporteros,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escritores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fotógrafos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extranjeros siempre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hemos sentido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irresistible atracción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su apa-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sionante historia. En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1975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estaba claro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tras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fallecimiento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Caudillo se iba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inaugurar una nueva etapa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larga historia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España.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Que habría cambios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evidente,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sabíamos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dónde marcharía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país.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 un momento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clave,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fun-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damental,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quise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testigo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directo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acontecimientos, estar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primera fila y contárselos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mundo con mis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fotografías.</a:t>
            </a:r>
            <a:endParaRPr sz="1100">
              <a:latin typeface="Goudy Old Style"/>
              <a:cs typeface="Goudy Old Style"/>
            </a:endParaRPr>
          </a:p>
          <a:p>
            <a:pPr marL="12700" marR="184785" algn="just">
              <a:lnSpc>
                <a:spcPct val="100000"/>
              </a:lnSpc>
              <a:spcBef>
                <a:spcPts val="855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Cada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imagen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aquí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expuesta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tiene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lugar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especial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recuerdos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corazón.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deseo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imágenes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alimenten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tam- 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bién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recuerdos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quienes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ahora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visitan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exposición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sirvan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vez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ventana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hacia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jóvenes.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pre-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sente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selección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refleja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flashes,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vivencias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irrepetibles,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momentos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vivido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ilusión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satisfacción.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Goudy Old Style"/>
              <a:cs typeface="Goudy Old Style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i="1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b="1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Goudy Old Style"/>
                <a:cs typeface="Goudy Old Style"/>
              </a:rPr>
              <a:t>nunca</a:t>
            </a:r>
            <a:r>
              <a:rPr sz="1100" b="1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engaña,</a:t>
            </a:r>
            <a:r>
              <a:rPr sz="1100" b="1" i="1" spc="-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siempre </a:t>
            </a:r>
            <a:r>
              <a:rPr sz="1100" b="1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sorprende</a:t>
            </a:r>
            <a:endParaRPr sz="1100">
              <a:latin typeface="Goudy Old Style"/>
              <a:cs typeface="Goudy Old Style"/>
            </a:endParaRPr>
          </a:p>
          <a:p>
            <a:pPr marL="12700" marR="18542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mayoría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dedicadas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fueron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realizadas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encargo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publicadas</a:t>
            </a:r>
            <a:r>
              <a:rPr sz="1100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principalmente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Time</a:t>
            </a:r>
            <a:r>
              <a:rPr sz="1100" i="1" spc="1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Magazine </a:t>
            </a:r>
            <a:r>
              <a:rPr sz="1100" i="1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New </a:t>
            </a:r>
            <a:r>
              <a:rPr sz="1100" i="1" spc="-30" dirty="0">
                <a:solidFill>
                  <a:srgbClr val="231F20"/>
                </a:solidFill>
                <a:latin typeface="Goudy Old Style"/>
                <a:cs typeface="Goudy Old Style"/>
              </a:rPr>
              <a:t>York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Times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. Algunas de ellas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sirvieron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acompañamiento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visual a 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reseñas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prensa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comentarios editoriales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reconocidos</a:t>
            </a:r>
            <a:r>
              <a:rPr sz="1100" spc="8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periodistas</a:t>
            </a:r>
            <a:r>
              <a:rPr sz="1100" spc="8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8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8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época.</a:t>
            </a:r>
            <a:r>
              <a:rPr sz="1100" spc="8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Otras</a:t>
            </a:r>
            <a:r>
              <a:rPr sz="1100" spc="8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ofrecieron</a:t>
            </a:r>
            <a:r>
              <a:rPr sz="1100" spc="8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pinceladas</a:t>
            </a:r>
            <a:r>
              <a:rPr sz="1100" spc="8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gráficas</a:t>
            </a:r>
            <a:r>
              <a:rPr sz="1100" spc="8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8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importantes</a:t>
            </a:r>
            <a:r>
              <a:rPr sz="1100" spc="8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eventos.</a:t>
            </a:r>
            <a:r>
              <a:rPr sz="1100" spc="8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8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otras</a:t>
            </a:r>
            <a:r>
              <a:rPr sz="1100" spc="8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tantas,</a:t>
            </a:r>
            <a:r>
              <a:rPr sz="1100" spc="8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pusieron</a:t>
            </a:r>
            <a:r>
              <a:rPr sz="1100" spc="4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rostro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personajes primero desconocidos, pero cuya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contribución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ese intenso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periodo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historia de España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resultó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vital.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suma,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mostraron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 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interesados espectadores internacionales.</a:t>
            </a:r>
            <a:endParaRPr sz="1100">
              <a:latin typeface="Goudy Old Style"/>
              <a:cs typeface="Goudy Old Style"/>
            </a:endParaRPr>
          </a:p>
          <a:p>
            <a:pPr marL="12700" marR="18542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1967,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productora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californiana estaba en España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rodando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película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promoción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turística encargada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entonces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ministro 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Turismo,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Manuel Fraga. 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equipo 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California no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hablaba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echaron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mano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mí como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traductor,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ayudante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cámara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(cine)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conductor.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decir,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chico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todo.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Uno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esos días, estaba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yo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el centro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calle, subido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caja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cervezas,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filmando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animado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desfile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caballos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carruajes, cuando</a:t>
            </a:r>
            <a:r>
              <a:rPr sz="1100" spc="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repente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hubo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revuelo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justo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delante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Goudy Old Style"/>
              <a:cs typeface="Goudy Old Style"/>
            </a:endParaRPr>
          </a:p>
          <a:p>
            <a:pPr marR="5080" algn="r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7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692569"/>
            <a:ext cx="7406005" cy="512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mí. Sin saber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exactamente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qué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pasaba,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agarré rápidamente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 cámara </a:t>
            </a:r>
            <a:r>
              <a:rPr sz="1100" i="1" spc="-10" dirty="0">
                <a:solidFill>
                  <a:srgbClr val="231F20"/>
                </a:solidFill>
                <a:latin typeface="Goudy Old Style"/>
                <a:cs typeface="Goudy Old Style"/>
              </a:rPr>
              <a:t>Pentax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35mm 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repente apareció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Generalísimo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su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señora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carruaje,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escolta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aparente,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entre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demás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paseantes,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saludando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amablemente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sorprendido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público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abarrota-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lugar.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Una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oportunidad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no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desaproveché,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embargo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 fue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última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vez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realicé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Caudillo.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Otro momento memorable fue en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puerto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Palma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Mallorca, donde estaba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realizando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reportaje sobre regatas estivales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revista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modas.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Era agosto de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1969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acompañaba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periodista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estadounidense.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pasar 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pequeño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velero,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Fortuna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,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nuestro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contacto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local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nos dijo, mirad, allí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Juan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Carlos, señalando 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esbelto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atractivo joven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contagiosa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sonrisa,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futuro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.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9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sabía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poco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mona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q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uí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ape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sabía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Católicos,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F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elip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poco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más,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q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</a:t>
            </a:r>
            <a:r>
              <a:rPr sz="1100" spc="20" dirty="0">
                <a:solidFill>
                  <a:srgbClr val="231F20"/>
                </a:solidFill>
                <a:latin typeface="Goudy Old Style"/>
                <a:cs typeface="Goudy Old Style"/>
              </a:rPr>
              <a:t>u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- 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dio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historia de España era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escaso en el sistema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educativo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anglo-sajón. 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textos escolares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formación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inicial solo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tenían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importancia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conquistadores,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representados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como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ávidos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exploradores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busca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tesoros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siempre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frontal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oposición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ingleses.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Después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recibir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permiso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acompañantes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oficiales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del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príncipe,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pasé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unos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días</a:t>
            </a:r>
            <a:r>
              <a:rPr sz="1100" spc="-3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fotografiándole</a:t>
            </a:r>
            <a:r>
              <a:rPr sz="1100" spc="-2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mientras</a:t>
            </a:r>
            <a:r>
              <a:rPr sz="1100" spc="-3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realizaba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actividades de regata en el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mar.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reportaje fortuito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 publicó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una revista de gran tirada en Norteamérica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posteriormente en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Inglaterra,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siendo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primeras noticias dedicadas al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príncipe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heredero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allá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fronteras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nacionales. Debido al gran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interés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persona despertaba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el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público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internacional,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recibí numerosos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encargos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 para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fotografiar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su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majestad: desde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sus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aclamadas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visitas a las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provincias,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marcaron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arranque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reinado,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hasta 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proclamación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hijo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Felipe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 como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rey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de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España.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Goudy Old Style"/>
              <a:cs typeface="Goudy Old Style"/>
            </a:endParaRPr>
          </a:p>
          <a:p>
            <a:pPr marL="192405" algn="just">
              <a:lnSpc>
                <a:spcPct val="100000"/>
              </a:lnSpc>
            </a:pPr>
            <a:r>
              <a:rPr sz="1100" b="1" i="1" dirty="0">
                <a:solidFill>
                  <a:srgbClr val="231F20"/>
                </a:solidFill>
                <a:latin typeface="Goudy Old Style"/>
                <a:cs typeface="Goudy Old Style"/>
              </a:rPr>
              <a:t>Los</a:t>
            </a:r>
            <a:r>
              <a:rPr sz="1100" b="1" i="1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b="1" i="1" dirty="0">
                <a:solidFill>
                  <a:srgbClr val="231F20"/>
                </a:solidFill>
                <a:latin typeface="Goudy Old Style"/>
                <a:cs typeface="Goudy Old Style"/>
              </a:rPr>
              <a:t>políticos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Otro aspecto importante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destacar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mi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trayectoria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 el contacto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mantuve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las personalidades más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destacadas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polí-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tica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española. Empezando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con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Franco, el día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 muerte, hasta la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elección de José María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Aznar,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temática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política </a:t>
            </a:r>
            <a:r>
              <a:rPr sz="1100" spc="-26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ocuparon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gran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protagonismo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algunas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revistas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periódicos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importantes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nivel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mundial.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punto</a:t>
            </a:r>
            <a:r>
              <a:rPr sz="1100" spc="-5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más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álgido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vivió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durante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Transición,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ya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incertidumbre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sobre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cuál sería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destino de España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o si se podrían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evitar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negros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nubarrones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 las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confrontaciones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pasadas,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fueron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gasolina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fuego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curiosidad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extranjera.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Cada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día,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cada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semana,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surgían</a:t>
            </a:r>
            <a:r>
              <a:rPr sz="1100" spc="-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nuevos</a:t>
            </a:r>
            <a:r>
              <a:rPr sz="1100" spc="-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sucesos </a:t>
            </a:r>
            <a:r>
              <a:rPr sz="1100" spc="-26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los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había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informar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y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fotografiar: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mítines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partidos políticos,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manifestaciones, atentados, etc. </a:t>
            </a:r>
            <a:r>
              <a:rPr sz="1100" spc="-20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frenético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tiempo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que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 apenas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daba 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respiro.</a:t>
            </a:r>
            <a:endParaRPr sz="1100">
              <a:latin typeface="Goudy Old Style"/>
              <a:cs typeface="Goudy Old Style"/>
            </a:endParaRPr>
          </a:p>
          <a:p>
            <a:pPr marL="192405" marR="5080" algn="just">
              <a:lnSpc>
                <a:spcPct val="100000"/>
              </a:lnSpc>
              <a:spcBef>
                <a:spcPts val="850"/>
              </a:spcBef>
            </a:pP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Una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semana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después de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nombrado presidente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el </a:t>
            </a:r>
            <a:r>
              <a:rPr sz="1100" spc="-15" dirty="0">
                <a:solidFill>
                  <a:srgbClr val="231F20"/>
                </a:solidFill>
                <a:latin typeface="Goudy Old Style"/>
                <a:cs typeface="Goudy Old Style"/>
              </a:rPr>
              <a:t>rey,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estuve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 oficina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Adolfo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Suárez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para hacerle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un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retrato.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La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ins- </a:t>
            </a:r>
            <a:r>
              <a:rPr sz="1100" spc="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tantánea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apareció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luego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exclusiva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portada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5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Time</a:t>
            </a:r>
            <a:r>
              <a:rPr sz="1100" i="1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i="1" spc="-5" dirty="0">
                <a:solidFill>
                  <a:srgbClr val="231F20"/>
                </a:solidFill>
                <a:latin typeface="Goudy Old Style"/>
                <a:cs typeface="Goudy Old Style"/>
              </a:rPr>
              <a:t>Magazine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.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En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las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semanas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siguientes,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otras</a:t>
            </a:r>
            <a:r>
              <a:rPr sz="1100" spc="45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fotografías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Goudy Old Style"/>
                <a:cs typeface="Goudy Old Style"/>
              </a:rPr>
              <a:t>de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spc="-10" dirty="0">
                <a:solidFill>
                  <a:srgbClr val="231F20"/>
                </a:solidFill>
                <a:latin typeface="Goudy Old Style"/>
                <a:cs typeface="Goudy Old Style"/>
              </a:rPr>
              <a:t>aquella</a:t>
            </a:r>
            <a:r>
              <a:rPr sz="1100" spc="40" dirty="0">
                <a:solidFill>
                  <a:srgbClr val="231F20"/>
                </a:solidFill>
                <a:latin typeface="Goudy Old Style"/>
                <a:cs typeface="Goudy Old Style"/>
              </a:rPr>
              <a:t> </a:t>
            </a:r>
            <a:r>
              <a:rPr sz="1100" dirty="0">
                <a:solidFill>
                  <a:srgbClr val="231F20"/>
                </a:solidFill>
                <a:latin typeface="Goudy Old Style"/>
                <a:cs typeface="Goudy Old Style"/>
              </a:rPr>
              <a:t>sesión</a:t>
            </a:r>
            <a:endParaRPr sz="1100">
              <a:latin typeface="Goudy Old Style"/>
              <a:cs typeface="Goudy Old Styl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Goudy Old Style"/>
              <a:cs typeface="Goudy Old Style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31F20"/>
                </a:solidFill>
                <a:latin typeface="Goudy Old Style"/>
                <a:cs typeface="Goudy Old Style"/>
              </a:rPr>
              <a:t>8</a:t>
            </a:r>
            <a:endParaRPr sz="1000">
              <a:latin typeface="Goudy Old Style"/>
              <a:cs typeface="Goudy Old Sty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10389</Words>
  <Application>Microsoft Office PowerPoint</Application>
  <PresentationFormat>Personalizado</PresentationFormat>
  <Paragraphs>217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Arial</vt:lpstr>
      <vt:lpstr>Calibri</vt:lpstr>
      <vt:lpstr>Goudy Old Style</vt:lpstr>
      <vt:lpstr>Lucida Sans</vt:lpstr>
      <vt:lpstr>Minion Pro</vt:lpstr>
      <vt:lpstr>Office Theme</vt:lpstr>
      <vt:lpstr>ROBERT ROYAL  FOTOGRAFÍAS ESPAÑOLAS  1967-2014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 O T O G R A F Í A 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ROBERT ROYAL  FOTOGRAFÍAS ESPAÑOLAS  1967-2014</dc:title>
  <dc:creator>Carlos</dc:creator>
  <cp:lastModifiedBy>Carlos Carneiro Muñoz</cp:lastModifiedBy>
  <cp:revision>1</cp:revision>
  <dcterms:created xsi:type="dcterms:W3CDTF">2022-02-17T22:06:02Z</dcterms:created>
  <dcterms:modified xsi:type="dcterms:W3CDTF">2022-02-17T22:10:20Z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2020-01-22T00:00:00Z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2022-02-17T00:00:00Z</vt:filetime>
  </property>
</Properties>
</file>